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985000" cy="92837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905" autoAdjust="0"/>
  </p:normalViewPr>
  <p:slideViewPr>
    <p:cSldViewPr snapToGrid="0" snapToObjects="1">
      <p:cViewPr varScale="1">
        <p:scale>
          <a:sx n="16" d="100"/>
          <a:sy n="16" d="100"/>
        </p:scale>
        <p:origin x="1260" y="5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3.png>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26833" cy="464185"/>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idx="1"/>
          </p:nvPr>
        </p:nvSpPr>
        <p:spPr>
          <a:xfrm>
            <a:off x="3956550" y="0"/>
            <a:ext cx="3026833" cy="464185"/>
          </a:xfrm>
          <a:prstGeom prst="rect">
            <a:avLst/>
          </a:prstGeom>
        </p:spPr>
        <p:txBody>
          <a:bodyPr vert="horz" lIns="92958" tIns="46479" rIns="92958" bIns="46479" rtlCol="0"/>
          <a:lstStyle>
            <a:lvl1pPr algn="r">
              <a:defRPr sz="1200"/>
            </a:lvl1pPr>
          </a:lstStyle>
          <a:p>
            <a:fld id="{43A0CFD7-D4DB-9646-BA10-65033F233BC1}" type="datetimeFigureOut">
              <a:rPr lang="en-US" smtClean="0"/>
              <a:pPr/>
              <a:t>12/7/2016</a:t>
            </a:fld>
            <a:endParaRPr lang="en-US"/>
          </a:p>
        </p:txBody>
      </p:sp>
      <p:sp>
        <p:nvSpPr>
          <p:cNvPr id="4" name="Slide Image Placeholder 3"/>
          <p:cNvSpPr>
            <a:spLocks noGrp="1" noRot="1" noChangeAspect="1"/>
          </p:cNvSpPr>
          <p:nvPr>
            <p:ph type="sldImg" idx="2"/>
          </p:nvPr>
        </p:nvSpPr>
        <p:spPr>
          <a:xfrm>
            <a:off x="1171575" y="696913"/>
            <a:ext cx="4641850" cy="3481387"/>
          </a:xfrm>
          <a:prstGeom prst="rect">
            <a:avLst/>
          </a:prstGeom>
          <a:noFill/>
          <a:ln w="12700">
            <a:solidFill>
              <a:prstClr val="black"/>
            </a:solidFill>
          </a:ln>
        </p:spPr>
        <p:txBody>
          <a:bodyPr vert="horz" lIns="92958" tIns="46479" rIns="92958" bIns="46479" rtlCol="0" anchor="ctr"/>
          <a:lstStyle/>
          <a:p>
            <a:endParaRPr lang="en-US"/>
          </a:p>
        </p:txBody>
      </p:sp>
      <p:sp>
        <p:nvSpPr>
          <p:cNvPr id="5" name="Notes Placeholder 4"/>
          <p:cNvSpPr>
            <a:spLocks noGrp="1"/>
          </p:cNvSpPr>
          <p:nvPr>
            <p:ph type="body" sz="quarter" idx="3"/>
          </p:nvPr>
        </p:nvSpPr>
        <p:spPr>
          <a:xfrm>
            <a:off x="698500" y="4409758"/>
            <a:ext cx="5588000" cy="4177665"/>
          </a:xfrm>
          <a:prstGeom prst="rect">
            <a:avLst/>
          </a:prstGeom>
        </p:spPr>
        <p:txBody>
          <a:bodyPr vert="horz" lIns="92958" tIns="46479" rIns="92958" bIns="4647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17904"/>
            <a:ext cx="3026833" cy="464185"/>
          </a:xfrm>
          <a:prstGeom prst="rect">
            <a:avLst/>
          </a:prstGeom>
        </p:spPr>
        <p:txBody>
          <a:bodyPr vert="horz" lIns="92958" tIns="46479" rIns="92958" bIns="46479" rtlCol="0" anchor="b"/>
          <a:lstStyle>
            <a:lvl1pPr algn="l">
              <a:defRPr sz="1200"/>
            </a:lvl1pPr>
          </a:lstStyle>
          <a:p>
            <a:endParaRPr lang="en-US"/>
          </a:p>
        </p:txBody>
      </p:sp>
      <p:sp>
        <p:nvSpPr>
          <p:cNvPr id="7" name="Slide Number Placeholder 6"/>
          <p:cNvSpPr>
            <a:spLocks noGrp="1"/>
          </p:cNvSpPr>
          <p:nvPr>
            <p:ph type="sldNum" sz="quarter" idx="5"/>
          </p:nvPr>
        </p:nvSpPr>
        <p:spPr>
          <a:xfrm>
            <a:off x="3956550" y="8817904"/>
            <a:ext cx="3026833" cy="464185"/>
          </a:xfrm>
          <a:prstGeom prst="rect">
            <a:avLst/>
          </a:prstGeom>
        </p:spPr>
        <p:txBody>
          <a:bodyPr vert="horz" lIns="92958" tIns="46479" rIns="92958" bIns="46479" rtlCol="0" anchor="b"/>
          <a:lstStyle>
            <a:lvl1pPr algn="r">
              <a:defRPr sz="1200"/>
            </a:lvl1pPr>
          </a:lstStyle>
          <a:p>
            <a:fld id="{C12D32C1-15B1-094C-B67D-34EB0DB3B07E}" type="slidenum">
              <a:rPr lang="en-US" smtClean="0"/>
              <a:pPr/>
              <a:t>‹#›</a:t>
            </a:fld>
            <a:endParaRPr lang="en-US"/>
          </a:p>
        </p:txBody>
      </p:sp>
    </p:spTree>
    <p:extLst>
      <p:ext uri="{BB962C8B-B14F-4D97-AF65-F5344CB8AC3E}">
        <p14:creationId xmlns:p14="http://schemas.microsoft.com/office/powerpoint/2010/main" val="3723823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2D32C1-15B1-094C-B67D-34EB0DB3B07E}" type="slidenum">
              <a:rPr lang="en-US" smtClean="0"/>
              <a:pPr/>
              <a:t>1</a:t>
            </a:fld>
            <a:endParaRPr lang="en-US"/>
          </a:p>
        </p:txBody>
      </p:sp>
    </p:spTree>
    <p:extLst>
      <p:ext uri="{BB962C8B-B14F-4D97-AF65-F5344CB8AC3E}">
        <p14:creationId xmlns:p14="http://schemas.microsoft.com/office/powerpoint/2010/main" val="621130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E1E3D0-6F0E-C946-BA9B-890F555BFE44}" type="datetimeFigureOut">
              <a:rPr lang="en-US" smtClean="0"/>
              <a:pPr/>
              <a:t>12/7/2016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1902437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1E3D0-6F0E-C946-BA9B-890F555BFE44}" type="datetimeFigureOut">
              <a:rPr lang="en-US" smtClean="0"/>
              <a:pPr/>
              <a:t>12/7/2016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2022080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1E3D0-6F0E-C946-BA9B-890F555BFE44}" type="datetimeFigureOut">
              <a:rPr lang="en-US" smtClean="0"/>
              <a:pPr/>
              <a:t>12/7/2016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3941826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E1E3D0-6F0E-C946-BA9B-890F555BFE44}" type="datetimeFigureOut">
              <a:rPr lang="en-US" smtClean="0"/>
              <a:pPr/>
              <a:t>12/7/2016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703043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E1E3D0-6F0E-C946-BA9B-890F555BFE44}" type="datetimeFigureOut">
              <a:rPr lang="en-US" smtClean="0"/>
              <a:pPr/>
              <a:t>12/7/2016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3371857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E1E3D0-6F0E-C946-BA9B-890F555BFE44}" type="datetimeFigureOut">
              <a:rPr lang="en-US" smtClean="0"/>
              <a:pPr/>
              <a:t>12/7/2016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3422519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E1E3D0-6F0E-C946-BA9B-890F555BFE44}" type="datetimeFigureOut">
              <a:rPr lang="en-US" smtClean="0"/>
              <a:pPr/>
              <a:t>12/7/2016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114239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E1E3D0-6F0E-C946-BA9B-890F555BFE44}" type="datetimeFigureOut">
              <a:rPr lang="en-US" smtClean="0"/>
              <a:pPr/>
              <a:t>12/7/2016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2340709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E1E3D0-6F0E-C946-BA9B-890F555BFE44}" type="datetimeFigureOut">
              <a:rPr lang="en-US" smtClean="0"/>
              <a:pPr/>
              <a:t>12/7/2016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5910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1E3D0-6F0E-C946-BA9B-890F555BFE44}" type="datetimeFigureOut">
              <a:rPr lang="en-US" smtClean="0"/>
              <a:pPr/>
              <a:t>12/7/2016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3692280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E1E3D0-6F0E-C946-BA9B-890F555BFE44}" type="datetimeFigureOut">
              <a:rPr lang="en-US" smtClean="0"/>
              <a:pPr/>
              <a:t>12/7/2016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67F9F8-1764-814E-BF3F-76BD06A15062}" type="slidenum">
              <a:rPr lang="en-US" smtClean="0"/>
              <a:pPr/>
              <a:t>‹#›</a:t>
            </a:fld>
            <a:endParaRPr lang="en-US"/>
          </a:p>
        </p:txBody>
      </p:sp>
    </p:spTree>
    <p:extLst>
      <p:ext uri="{BB962C8B-B14F-4D97-AF65-F5344CB8AC3E}">
        <p14:creationId xmlns:p14="http://schemas.microsoft.com/office/powerpoint/2010/main" val="3457676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34E1E3D0-6F0E-C946-BA9B-890F555BFE44}" type="datetimeFigureOut">
              <a:rPr lang="en-US" smtClean="0"/>
              <a:pPr/>
              <a:t>12/7/2016</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4F67F9F8-1764-814E-BF3F-76BD06A15062}" type="slidenum">
              <a:rPr lang="en-US" smtClean="0"/>
              <a:pPr/>
              <a:t>‹#›</a:t>
            </a:fld>
            <a:endParaRPr lang="en-US"/>
          </a:p>
        </p:txBody>
      </p:sp>
    </p:spTree>
    <p:extLst>
      <p:ext uri="{BB962C8B-B14F-4D97-AF65-F5344CB8AC3E}">
        <p14:creationId xmlns:p14="http://schemas.microsoft.com/office/powerpoint/2010/main" val="3280924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wmf"/><Relationship Id="rId18" Type="http://schemas.openxmlformats.org/officeDocument/2006/relationships/image" Target="../media/image16.wmf"/><Relationship Id="rId21" Type="http://schemas.openxmlformats.org/officeDocument/2006/relationships/image" Target="../media/image19.wmf"/><Relationship Id="rId7" Type="http://schemas.openxmlformats.org/officeDocument/2006/relationships/image" Target="../media/image5.png"/><Relationship Id="rId12" Type="http://schemas.openxmlformats.org/officeDocument/2006/relationships/image" Target="../media/image10.wmf"/><Relationship Id="rId17" Type="http://schemas.openxmlformats.org/officeDocument/2006/relationships/image" Target="../media/image15.wmf"/><Relationship Id="rId2" Type="http://schemas.openxmlformats.org/officeDocument/2006/relationships/notesSlide" Target="../notesSlides/notesSlide1.xml"/><Relationship Id="rId16" Type="http://schemas.openxmlformats.org/officeDocument/2006/relationships/image" Target="../media/image14.wmf"/><Relationship Id="rId20" Type="http://schemas.openxmlformats.org/officeDocument/2006/relationships/image" Target="../media/image18.wmf"/><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wmf"/><Relationship Id="rId5" Type="http://schemas.openxmlformats.org/officeDocument/2006/relationships/image" Target="../media/image3.png"/><Relationship Id="rId15" Type="http://schemas.openxmlformats.org/officeDocument/2006/relationships/image" Target="../media/image13.wmf"/><Relationship Id="rId23" Type="http://schemas.openxmlformats.org/officeDocument/2006/relationships/image" Target="../media/image21.wmf"/><Relationship Id="rId10" Type="http://schemas.openxmlformats.org/officeDocument/2006/relationships/image" Target="../media/image8.png"/><Relationship Id="rId19" Type="http://schemas.openxmlformats.org/officeDocument/2006/relationships/image" Target="../media/image17.wmf"/><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wmf"/><Relationship Id="rId22" Type="http://schemas.openxmlformats.org/officeDocument/2006/relationships/image" Target="../media/image20.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Box 64"/>
          <p:cNvSpPr txBox="1"/>
          <p:nvPr/>
        </p:nvSpPr>
        <p:spPr>
          <a:xfrm>
            <a:off x="615121" y="3323182"/>
            <a:ext cx="42787050" cy="3477875"/>
          </a:xfrm>
          <a:prstGeom prst="rect">
            <a:avLst/>
          </a:prstGeom>
          <a:noFill/>
        </p:spPr>
        <p:txBody>
          <a:bodyPr wrap="square" rtlCol="0">
            <a:spAutoFit/>
          </a:bodyPr>
          <a:lstStyle/>
          <a:p>
            <a:pPr lvl="0" algn="ctr" eaLnBrk="0" fontAlgn="base" hangingPunct="0">
              <a:spcBef>
                <a:spcPct val="0"/>
              </a:spcBef>
              <a:spcAft>
                <a:spcPct val="0"/>
              </a:spcAft>
            </a:pPr>
            <a:r>
              <a:rPr lang="en-US" sz="4400" b="1" dirty="0" smtClean="0">
                <a:latin typeface="+mj-lt"/>
                <a:cs typeface="Helvetica"/>
              </a:rPr>
              <a:t>Conrad Schiff</a:t>
            </a:r>
            <a:r>
              <a:rPr lang="en-US" sz="4400" b="1" baseline="30000" dirty="0" smtClean="0">
                <a:latin typeface="+mj-lt"/>
                <a:cs typeface="Helvetica"/>
              </a:rPr>
              <a:t>1</a:t>
            </a:r>
            <a:r>
              <a:rPr lang="en-US" sz="4400" b="1" dirty="0" smtClean="0">
                <a:latin typeface="+mj-lt"/>
                <a:cs typeface="Helvetica"/>
              </a:rPr>
              <a:t> (Conrad.Schiff-1@nasa.gov)</a:t>
            </a:r>
            <a:r>
              <a:rPr lang="en-US" sz="4400" dirty="0" smtClean="0">
                <a:latin typeface="+mj-lt"/>
                <a:cs typeface="Helvetica"/>
              </a:rPr>
              <a:t>, George Khazanov</a:t>
            </a:r>
            <a:r>
              <a:rPr lang="en-US" sz="4400" baseline="30000" dirty="0" smtClean="0">
                <a:latin typeface="+mj-lt"/>
                <a:cs typeface="Helvetica"/>
              </a:rPr>
              <a:t>1</a:t>
            </a:r>
            <a:r>
              <a:rPr lang="en-US" sz="4400" dirty="0" smtClean="0">
                <a:latin typeface="+mj-lt"/>
                <a:cs typeface="Helvetica"/>
              </a:rPr>
              <a:t>, Barbara L. Giles</a:t>
            </a:r>
            <a:r>
              <a:rPr lang="en-US" sz="4400" baseline="30000" dirty="0" smtClean="0">
                <a:latin typeface="+mj-lt"/>
                <a:cs typeface="Helvetica"/>
              </a:rPr>
              <a:t>1</a:t>
            </a:r>
            <a:r>
              <a:rPr lang="en-US" sz="4400" dirty="0" smtClean="0">
                <a:latin typeface="+mj-lt"/>
                <a:cs typeface="Helvetica"/>
              </a:rPr>
              <a:t>, </a:t>
            </a:r>
            <a:r>
              <a:rPr lang="en-US" sz="4400" dirty="0" err="1" smtClean="0">
                <a:latin typeface="+mj-lt"/>
                <a:cs typeface="Helvetica"/>
              </a:rPr>
              <a:t>Levon</a:t>
            </a:r>
            <a:r>
              <a:rPr lang="en-US" sz="4400" dirty="0" smtClean="0">
                <a:latin typeface="+mj-lt"/>
                <a:cs typeface="Helvetica"/>
              </a:rPr>
              <a:t> A. Avanov</a:t>
            </a:r>
            <a:r>
              <a:rPr lang="en-US" sz="4400" baseline="30000" dirty="0" smtClean="0">
                <a:latin typeface="+mj-lt"/>
                <a:cs typeface="Helvetica"/>
              </a:rPr>
              <a:t>1,2</a:t>
            </a:r>
            <a:r>
              <a:rPr lang="en-US" sz="4400" dirty="0" smtClean="0">
                <a:latin typeface="+mj-lt"/>
                <a:cs typeface="Helvetica"/>
              </a:rPr>
              <a:t>, </a:t>
            </a:r>
            <a:r>
              <a:rPr kumimoji="0" lang="en-US" sz="4400" i="0" u="none" strike="noStrike" cap="none" normalizeH="0" baseline="0" dirty="0" smtClean="0">
                <a:ln>
                  <a:noFill/>
                </a:ln>
                <a:solidFill>
                  <a:srgbClr val="000000"/>
                </a:solidFill>
                <a:effectLst/>
                <a:latin typeface="+mj-lt"/>
                <a:ea typeface="Droid Sans Fallback"/>
                <a:cs typeface="Times New Roman" pitchFamily="18" charset="0"/>
              </a:rPr>
              <a:t>J.L. Burch</a:t>
            </a:r>
            <a:r>
              <a:rPr kumimoji="0" lang="en-US" sz="4400" u="none" strike="noStrike" cap="none" normalizeH="0" baseline="30000" dirty="0" smtClean="0">
                <a:ln>
                  <a:noFill/>
                </a:ln>
                <a:solidFill>
                  <a:srgbClr val="000000"/>
                </a:solidFill>
                <a:effectLst/>
                <a:latin typeface="+mj-lt"/>
                <a:ea typeface="Droid Sans Fallback"/>
                <a:cs typeface="Times New Roman" pitchFamily="18" charset="0"/>
              </a:rPr>
              <a:t>3</a:t>
            </a:r>
            <a:r>
              <a:rPr kumimoji="0" lang="en-US" sz="4400" i="0" u="none" strike="noStrike" cap="none" normalizeH="0" baseline="0" dirty="0" smtClean="0">
                <a:ln>
                  <a:noFill/>
                </a:ln>
                <a:solidFill>
                  <a:srgbClr val="000000"/>
                </a:solidFill>
                <a:effectLst/>
                <a:latin typeface="+mj-lt"/>
                <a:ea typeface="Droid Sans Fallback"/>
                <a:cs typeface="Times New Roman" pitchFamily="18" charset="0"/>
              </a:rPr>
              <a:t>,</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V.N. Coffey</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4</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J.C. Dorelli</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1</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D. Gershman</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1,2</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B. Lavraud</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5</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T. E. Moore</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1</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W.R. Paterson</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1</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C.J. Pollock</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6</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a:t>
            </a:r>
            <a:r>
              <a:rPr kumimoji="0" lang="en-US" sz="4400" i="0" u="none" strike="noStrike" cap="none" normalizeH="0" baseline="0" dirty="0" smtClean="0">
                <a:ln>
                  <a:noFill/>
                </a:ln>
                <a:solidFill>
                  <a:srgbClr val="000000"/>
                </a:solidFill>
                <a:effectLst/>
                <a:latin typeface="+mj-lt"/>
                <a:ea typeface="Droid Sans Fallback"/>
                <a:cs typeface="Times New Roman" pitchFamily="18" charset="0"/>
              </a:rPr>
              <a:t>C.T.Russell</a:t>
            </a:r>
            <a:r>
              <a:rPr kumimoji="0" lang="en-US" sz="4400" i="1" u="none" strike="noStrike" cap="none" normalizeH="0" baseline="30000" dirty="0" smtClean="0">
                <a:ln>
                  <a:noFill/>
                </a:ln>
                <a:solidFill>
                  <a:srgbClr val="000000"/>
                </a:solidFill>
                <a:effectLst/>
                <a:latin typeface="+mj-lt"/>
                <a:ea typeface="Droid Sans Fallback"/>
                <a:cs typeface="Times New Roman" pitchFamily="18" charset="0"/>
              </a:rPr>
              <a:t>7</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,Y. Saito</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8</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 J.-A. Sauvaud</a:t>
            </a:r>
            <a:r>
              <a:rPr kumimoji="0" lang="en-US" sz="4400" i="0" u="none" strike="noStrike" cap="none" normalizeH="0" baseline="30000" dirty="0" smtClean="0">
                <a:ln>
                  <a:noFill/>
                </a:ln>
                <a:solidFill>
                  <a:schemeClr val="tx1"/>
                </a:solidFill>
                <a:effectLst/>
                <a:latin typeface="+mj-lt"/>
                <a:ea typeface="Droid Sans Fallback"/>
                <a:cs typeface="Times New Roman" pitchFamily="18" charset="0"/>
              </a:rPr>
              <a:t>5</a:t>
            </a:r>
            <a:r>
              <a:rPr kumimoji="0" lang="en-US" sz="4400" i="0" u="none" strike="noStrike" cap="none" normalizeH="0" baseline="0" dirty="0" smtClean="0">
                <a:ln>
                  <a:noFill/>
                </a:ln>
                <a:solidFill>
                  <a:schemeClr val="tx1"/>
                </a:solidFill>
                <a:effectLst/>
                <a:latin typeface="+mj-lt"/>
                <a:ea typeface="Droid Sans Fallback"/>
                <a:cs typeface="Times New Roman" pitchFamily="18" charset="0"/>
              </a:rPr>
              <a:t>,R.J. Strangeway</a:t>
            </a:r>
            <a:r>
              <a:rPr kumimoji="0" lang="en-US" sz="4400" i="1" u="none" strike="noStrike" cap="none" normalizeH="0" baseline="30000" dirty="0" smtClean="0">
                <a:ln>
                  <a:noFill/>
                </a:ln>
                <a:solidFill>
                  <a:schemeClr val="tx1"/>
                </a:solidFill>
                <a:effectLst/>
                <a:latin typeface="+mj-lt"/>
                <a:ea typeface="Droid Sans Fallback"/>
                <a:cs typeface="Times New Roman" pitchFamily="18" charset="0"/>
              </a:rPr>
              <a:t>7 </a:t>
            </a:r>
            <a:r>
              <a:rPr lang="en-US" sz="4400" dirty="0" smtClean="0">
                <a:latin typeface="+mj-lt"/>
                <a:cs typeface="Helvetica"/>
              </a:rPr>
              <a:t>  |</a:t>
            </a:r>
            <a:r>
              <a:rPr lang="en-US" sz="4400" i="1" baseline="30000" dirty="0"/>
              <a:t>1</a:t>
            </a:r>
            <a:r>
              <a:rPr lang="en-US" sz="4400" i="1" dirty="0"/>
              <a:t>NASA Goddard Space Flight Center, Greenbelt, </a:t>
            </a:r>
            <a:r>
              <a:rPr lang="en-US" sz="4400" i="1" dirty="0" smtClean="0"/>
              <a:t>MD, </a:t>
            </a:r>
            <a:r>
              <a:rPr lang="en-US" sz="4400" i="1" baseline="30000" dirty="0" smtClean="0"/>
              <a:t>2</a:t>
            </a:r>
            <a:r>
              <a:rPr lang="en-US" sz="4400" i="1" dirty="0" smtClean="0"/>
              <a:t>University </a:t>
            </a:r>
            <a:r>
              <a:rPr lang="en-US" sz="4400" i="1" dirty="0"/>
              <a:t>of Maryland, College Park, </a:t>
            </a:r>
            <a:r>
              <a:rPr lang="en-US" sz="4400" i="1" dirty="0" smtClean="0"/>
              <a:t>MD, </a:t>
            </a:r>
            <a:r>
              <a:rPr lang="en-US" sz="4400" i="1" baseline="30000" dirty="0" smtClean="0"/>
              <a:t>3</a:t>
            </a:r>
            <a:r>
              <a:rPr lang="en-US" sz="4400" i="1" dirty="0" smtClean="0"/>
              <a:t>Southwest </a:t>
            </a:r>
            <a:r>
              <a:rPr lang="en-US" sz="4400" i="1" dirty="0"/>
              <a:t>Research Institute, San Antonio, </a:t>
            </a:r>
            <a:r>
              <a:rPr lang="en-US" sz="4400" i="1" dirty="0" smtClean="0"/>
              <a:t>TX, </a:t>
            </a:r>
            <a:r>
              <a:rPr lang="en-US" sz="4400" i="1" baseline="30000" dirty="0" smtClean="0"/>
              <a:t>4</a:t>
            </a:r>
            <a:r>
              <a:rPr lang="en-US" sz="4400" i="1" dirty="0" smtClean="0"/>
              <a:t>NASA </a:t>
            </a:r>
            <a:r>
              <a:rPr lang="en-US" sz="4400" i="1" dirty="0"/>
              <a:t>Marshall Space Flight Center, Huntsville, </a:t>
            </a:r>
            <a:r>
              <a:rPr lang="en-US" sz="4400" i="1" dirty="0" smtClean="0"/>
              <a:t>AL, </a:t>
            </a:r>
            <a:r>
              <a:rPr lang="en-US" sz="4400" i="1" baseline="30000" dirty="0" smtClean="0"/>
              <a:t>5</a:t>
            </a:r>
            <a:r>
              <a:rPr lang="en-US" sz="4400" i="1" dirty="0" smtClean="0"/>
              <a:t>Research </a:t>
            </a:r>
            <a:r>
              <a:rPr lang="en-US" sz="4400" i="1" dirty="0"/>
              <a:t>Institute in Astrophysics and </a:t>
            </a:r>
            <a:r>
              <a:rPr lang="en-US" sz="4400" i="1" dirty="0" err="1"/>
              <a:t>Planetology</a:t>
            </a:r>
            <a:r>
              <a:rPr lang="en-US" sz="4400" i="1" dirty="0"/>
              <a:t>, Toulouse, </a:t>
            </a:r>
            <a:r>
              <a:rPr lang="en-US" sz="4400" i="1" dirty="0" smtClean="0"/>
              <a:t>France, </a:t>
            </a:r>
            <a:r>
              <a:rPr lang="en-US" sz="4400" i="1" baseline="30000" dirty="0" smtClean="0"/>
              <a:t>6</a:t>
            </a:r>
            <a:r>
              <a:rPr lang="en-US" sz="4400" i="1" dirty="0" smtClean="0"/>
              <a:t>Denali </a:t>
            </a:r>
            <a:r>
              <a:rPr lang="en-US" sz="4400" i="1" dirty="0"/>
              <a:t>Scientific, Healy, </a:t>
            </a:r>
            <a:r>
              <a:rPr lang="en-US" sz="4400" i="1" dirty="0" smtClean="0"/>
              <a:t>AK, </a:t>
            </a:r>
            <a:r>
              <a:rPr lang="en-US" sz="4400" i="1" baseline="30000" dirty="0" smtClean="0"/>
              <a:t>7</a:t>
            </a:r>
            <a:r>
              <a:rPr lang="en-US" sz="4400" i="1" dirty="0" smtClean="0"/>
              <a:t>University </a:t>
            </a:r>
            <a:r>
              <a:rPr lang="en-US" sz="4400" i="1" dirty="0"/>
              <a:t>of California, Los Angeles, </a:t>
            </a:r>
            <a:r>
              <a:rPr lang="en-US" sz="4400" i="1" dirty="0" smtClean="0"/>
              <a:t>CA, </a:t>
            </a:r>
            <a:r>
              <a:rPr lang="en-US" sz="4400" i="1" baseline="30000" dirty="0" smtClean="0"/>
              <a:t>8</a:t>
            </a:r>
            <a:r>
              <a:rPr lang="en-US" sz="4400" i="1" dirty="0" smtClean="0"/>
              <a:t>Institute </a:t>
            </a:r>
            <a:r>
              <a:rPr lang="en-US" sz="4400" i="1" dirty="0"/>
              <a:t>for Space and </a:t>
            </a:r>
            <a:r>
              <a:rPr lang="en-US" sz="4400" i="1" dirty="0" err="1"/>
              <a:t>Astronautical</a:t>
            </a:r>
            <a:r>
              <a:rPr lang="en-US" sz="4400" i="1" dirty="0"/>
              <a:t> Science, Sagamihara, Japan</a:t>
            </a:r>
            <a:endParaRPr lang="en-US" sz="4400" dirty="0"/>
          </a:p>
          <a:p>
            <a:endParaRPr lang="en-US" sz="4400" dirty="0">
              <a:latin typeface="+mj-lt"/>
              <a:cs typeface="Helvetica"/>
            </a:endParaRPr>
          </a:p>
        </p:txBody>
      </p:sp>
      <p:sp>
        <p:nvSpPr>
          <p:cNvPr id="7" name="TextBox 6"/>
          <p:cNvSpPr txBox="1"/>
          <p:nvPr/>
        </p:nvSpPr>
        <p:spPr>
          <a:xfrm>
            <a:off x="10858499" y="6502401"/>
            <a:ext cx="32768469" cy="19338433"/>
          </a:xfrm>
          <a:prstGeom prst="rect">
            <a:avLst/>
          </a:prstGeom>
          <a:solidFill>
            <a:schemeClr val="bg1">
              <a:alpha val="50000"/>
            </a:schemeClr>
          </a:solidFill>
          <a:ln w="63500">
            <a:noFill/>
          </a:ln>
        </p:spPr>
        <p:txBody>
          <a:bodyPr wrap="square" rtlCol="0">
            <a:noAutofit/>
          </a:bodyPr>
          <a:lstStyle/>
          <a:p>
            <a:pPr algn="ctr"/>
            <a:endParaRPr lang="en-US" sz="3600" dirty="0" smtClean="0"/>
          </a:p>
        </p:txBody>
      </p:sp>
      <mc:AlternateContent xmlns:mc="http://schemas.openxmlformats.org/markup-compatibility/2006" xmlns:a14="http://schemas.microsoft.com/office/drawing/2010/main">
        <mc:Choice Requires="a14">
          <p:sp>
            <p:nvSpPr>
              <p:cNvPr id="95" name="TextBox 94"/>
              <p:cNvSpPr txBox="1"/>
              <p:nvPr/>
            </p:nvSpPr>
            <p:spPr>
              <a:xfrm>
                <a:off x="11178541" y="7995922"/>
                <a:ext cx="9476077" cy="17608162"/>
              </a:xfrm>
              <a:prstGeom prst="rect">
                <a:avLst/>
              </a:prstGeom>
              <a:solidFill>
                <a:schemeClr val="bg1">
                  <a:alpha val="50000"/>
                </a:schemeClr>
              </a:solidFill>
              <a:ln w="63500">
                <a:solidFill>
                  <a:schemeClr val="tx1"/>
                </a:solidFill>
              </a:ln>
            </p:spPr>
            <p:txBody>
              <a:bodyPr wrap="square" lIns="274320" tIns="182880" rIns="274320" rtlCol="0">
                <a:noAutofit/>
              </a:bodyPr>
              <a:lstStyle/>
              <a:p>
                <a:pPr algn="ctr"/>
                <a:r>
                  <a:rPr lang="en-US" sz="4000" b="1" dirty="0" smtClean="0">
                    <a:latin typeface="Times New Roman"/>
                    <a:cs typeface="Times New Roman"/>
                  </a:rPr>
                  <a:t>Data Analysis and Methodology</a:t>
                </a:r>
              </a:p>
              <a:p>
                <a:pPr marL="571500" indent="-571500">
                  <a:buFont typeface="Arial" panose="020B0604020202020204" pitchFamily="34" charset="0"/>
                  <a:buChar char="•"/>
                </a:pPr>
                <a:r>
                  <a:rPr lang="en-US" sz="3200" dirty="0" smtClean="0">
                    <a:latin typeface="Times New Roman"/>
                    <a:cs typeface="Times New Roman"/>
                  </a:rPr>
                  <a:t>FPI electron </a:t>
                </a:r>
                <a:r>
                  <a:rPr lang="en-US" sz="3200" dirty="0" err="1" smtClean="0">
                    <a:latin typeface="Times New Roman"/>
                    <a:cs typeface="Times New Roman"/>
                  </a:rPr>
                  <a:t>skymaps</a:t>
                </a:r>
                <a:r>
                  <a:rPr lang="en-US" sz="3200" dirty="0" smtClean="0">
                    <a:latin typeface="Times New Roman"/>
                    <a:cs typeface="Times New Roman"/>
                  </a:rPr>
                  <a:t> consist of measured counts distributed over 512 cells </a:t>
                </a:r>
                <a:r>
                  <a:rPr lang="en-US" sz="2400" dirty="0" smtClean="0">
                    <a:latin typeface="Times New Roman"/>
                    <a:cs typeface="Times New Roman"/>
                  </a:rPr>
                  <a:t>(</a:t>
                </a:r>
                <a14:m>
                  <m:oMath xmlns:m="http://schemas.openxmlformats.org/officeDocument/2006/math">
                    <m:r>
                      <a:rPr lang="en-US" sz="2400" b="0" i="1" smtClean="0">
                        <a:latin typeface="Cambria Math" panose="02040503050406030204" pitchFamily="18" charset="0"/>
                        <a:cs typeface="Times New Roman"/>
                      </a:rPr>
                      <m:t>𝐼</m:t>
                    </m:r>
                    <m:r>
                      <a:rPr lang="en-US" sz="2400" b="0" i="1" smtClean="0">
                        <a:latin typeface="Cambria Math" panose="02040503050406030204" pitchFamily="18" charset="0"/>
                        <a:cs typeface="Times New Roman"/>
                      </a:rPr>
                      <m:t>=0…511</m:t>
                    </m:r>
                  </m:oMath>
                </a14:m>
                <a:r>
                  <a:rPr lang="en-US" sz="2400" dirty="0" smtClean="0">
                    <a:latin typeface="Times New Roman"/>
                    <a:cs typeface="Times New Roman"/>
                  </a:rPr>
                  <a:t>; 32 azimuth (</a:t>
                </a:r>
                <a14:m>
                  <m:oMath xmlns:m="http://schemas.openxmlformats.org/officeDocument/2006/math">
                    <m:r>
                      <a:rPr lang="en-US" sz="2400" b="0" i="1" smtClean="0">
                        <a:latin typeface="Cambria Math" panose="02040503050406030204" pitchFamily="18" charset="0"/>
                        <a:cs typeface="Times New Roman"/>
                      </a:rPr>
                      <m:t>𝜙</m:t>
                    </m:r>
                  </m:oMath>
                </a14:m>
                <a:r>
                  <a:rPr lang="en-US" sz="2400" dirty="0" smtClean="0">
                    <a:latin typeface="Times New Roman"/>
                    <a:cs typeface="Times New Roman"/>
                  </a:rPr>
                  <a:t>) </a:t>
                </a:r>
                <a14:m>
                  <m:oMath xmlns:m="http://schemas.openxmlformats.org/officeDocument/2006/math">
                    <m:r>
                      <a:rPr lang="en-US" sz="2400" b="0" i="1" smtClean="0">
                        <a:latin typeface="Cambria Math" panose="02040503050406030204" pitchFamily="18" charset="0"/>
                        <a:cs typeface="Times New Roman"/>
                      </a:rPr>
                      <m:t>×</m:t>
                    </m:r>
                  </m:oMath>
                </a14:m>
                <a:r>
                  <a:rPr lang="en-US" sz="2400" dirty="0" smtClean="0">
                    <a:latin typeface="Times New Roman"/>
                    <a:cs typeface="Times New Roman"/>
                  </a:rPr>
                  <a:t> 16 polar angles (</a:t>
                </a:r>
                <a14:m>
                  <m:oMath xmlns:m="http://schemas.openxmlformats.org/officeDocument/2006/math">
                    <m:r>
                      <a:rPr lang="en-US" sz="2400" b="0" i="1" smtClean="0">
                        <a:latin typeface="Cambria Math" panose="02040503050406030204" pitchFamily="18" charset="0"/>
                        <a:cs typeface="Times New Roman"/>
                      </a:rPr>
                      <m:t>𝜃</m:t>
                    </m:r>
                  </m:oMath>
                </a14:m>
                <a:r>
                  <a:rPr lang="en-US" sz="2400" dirty="0" smtClean="0">
                    <a:latin typeface="Times New Roman"/>
                    <a:cs typeface="Times New Roman"/>
                  </a:rPr>
                  <a:t>))</a:t>
                </a:r>
                <a:r>
                  <a:rPr lang="en-US" sz="3200" dirty="0" smtClean="0">
                    <a:latin typeface="Times New Roman"/>
                    <a:cs typeface="Times New Roman"/>
                  </a:rPr>
                  <a:t> over 32 energies [5]</a:t>
                </a:r>
              </a:p>
              <a:p>
                <a:pPr marL="571500" indent="-571500">
                  <a:buFont typeface="Arial" panose="020B0604020202020204" pitchFamily="34" charset="0"/>
                  <a:buChar char="•"/>
                </a:pPr>
                <a:endParaRPr lang="en-US" sz="3200" dirty="0" smtClean="0">
                  <a:latin typeface="Times New Roman"/>
                  <a:cs typeface="Times New Roman"/>
                </a:endParaRPr>
              </a:p>
              <a:p>
                <a:pPr marL="571500" indent="-571500">
                  <a:buFont typeface="Arial" panose="020B0604020202020204" pitchFamily="34" charset="0"/>
                  <a:buChar char="•"/>
                </a:pPr>
                <a:endParaRPr lang="en-US" sz="3200" dirty="0">
                  <a:latin typeface="Times New Roman"/>
                  <a:cs typeface="Times New Roman"/>
                </a:endParaRPr>
              </a:p>
              <a:p>
                <a:pPr marL="571500" indent="-571500">
                  <a:buFont typeface="Arial" panose="020B0604020202020204" pitchFamily="34" charset="0"/>
                  <a:buChar char="•"/>
                </a:pPr>
                <a:endParaRPr lang="en-US" sz="3200" dirty="0" smtClean="0">
                  <a:latin typeface="Times New Roman"/>
                  <a:cs typeface="Times New Roman"/>
                </a:endParaRPr>
              </a:p>
              <a:p>
                <a:pPr marL="571500" indent="-571500">
                  <a:buFont typeface="Arial" panose="020B0604020202020204" pitchFamily="34" charset="0"/>
                  <a:buChar char="•"/>
                </a:pPr>
                <a:endParaRPr lang="en-US" sz="3200" dirty="0" smtClean="0">
                  <a:latin typeface="Times New Roman"/>
                  <a:cs typeface="Times New Roman"/>
                </a:endParaRPr>
              </a:p>
              <a:p>
                <a:pPr marL="571500" indent="-571500">
                  <a:buFont typeface="Arial" panose="020B0604020202020204" pitchFamily="34" charset="0"/>
                  <a:buChar char="•"/>
                </a:pPr>
                <a:endParaRPr lang="en-US" sz="3200" dirty="0" smtClean="0">
                  <a:latin typeface="Times New Roman"/>
                  <a:cs typeface="Times New Roman"/>
                </a:endParaRPr>
              </a:p>
              <a:p>
                <a:pPr marL="571500" indent="-571500">
                  <a:buFont typeface="Arial" panose="020B0604020202020204" pitchFamily="34" charset="0"/>
                  <a:buChar char="•"/>
                </a:pPr>
                <a:endParaRPr lang="en-US" sz="3200" dirty="0">
                  <a:latin typeface="Times New Roman"/>
                  <a:cs typeface="Times New Roman"/>
                </a:endParaRPr>
              </a:p>
              <a:p>
                <a:pPr marL="571500" indent="-571500">
                  <a:buFont typeface="Arial" panose="020B0604020202020204" pitchFamily="34" charset="0"/>
                  <a:buChar char="•"/>
                </a:pPr>
                <a:endParaRPr lang="en-US" sz="3200" dirty="0" smtClean="0">
                  <a:latin typeface="Times New Roman"/>
                  <a:cs typeface="Times New Roman"/>
                </a:endParaRPr>
              </a:p>
              <a:p>
                <a:pPr marL="571500" indent="-571500">
                  <a:buFont typeface="Arial" panose="020B0604020202020204" pitchFamily="34" charset="0"/>
                  <a:buChar char="•"/>
                </a:pPr>
                <a:r>
                  <a:rPr lang="en-US" sz="3200" dirty="0" smtClean="0">
                    <a:latin typeface="Times New Roman"/>
                    <a:cs typeface="Times New Roman"/>
                  </a:rPr>
                  <a:t>Each cell has a look direction </a:t>
                </a:r>
                <a14:m>
                  <m:oMath xmlns:m="http://schemas.openxmlformats.org/officeDocument/2006/math">
                    <m:sSub>
                      <m:sSubPr>
                        <m:ctrlPr>
                          <a:rPr lang="en-US" sz="3200" i="1" dirty="0" smtClean="0">
                            <a:latin typeface="Cambria Math" panose="02040503050406030204" pitchFamily="18" charset="0"/>
                            <a:cs typeface="Times New Roman"/>
                          </a:rPr>
                        </m:ctrlPr>
                      </m:sSubPr>
                      <m:e>
                        <m:acc>
                          <m:accPr>
                            <m:chr m:val="̂"/>
                            <m:ctrlPr>
                              <a:rPr lang="en-US" sz="3200" i="1" smtClean="0">
                                <a:latin typeface="Cambria Math" panose="02040503050406030204" pitchFamily="18" charset="0"/>
                                <a:cs typeface="Times New Roman"/>
                              </a:rPr>
                            </m:ctrlPr>
                          </m:accPr>
                          <m:e>
                            <m:r>
                              <a:rPr lang="en-US" sz="3200" b="0" i="1" smtClean="0">
                                <a:latin typeface="Cambria Math" panose="02040503050406030204" pitchFamily="18" charset="0"/>
                                <a:cs typeface="Times New Roman"/>
                              </a:rPr>
                              <m:t>𝑛</m:t>
                            </m:r>
                          </m:e>
                        </m:acc>
                      </m:e>
                      <m:sub>
                        <m:r>
                          <a:rPr lang="en-US" sz="3200" b="0" i="1" dirty="0" smtClean="0">
                            <a:latin typeface="Cambria Math" panose="02040503050406030204" pitchFamily="18" charset="0"/>
                            <a:cs typeface="Times New Roman"/>
                          </a:rPr>
                          <m:t>𝐼</m:t>
                        </m:r>
                      </m:sub>
                    </m:sSub>
                    <m:r>
                      <a:rPr lang="en-US" sz="3200" b="0" i="1" dirty="0" smtClean="0">
                        <a:latin typeface="Cambria Math" panose="02040503050406030204" pitchFamily="18" charset="0"/>
                        <a:cs typeface="Times New Roman"/>
                      </a:rPr>
                      <m:t>(</m:t>
                    </m:r>
                    <m:r>
                      <a:rPr lang="en-US" sz="3200" b="0" i="1" dirty="0" smtClean="0">
                        <a:latin typeface="Cambria Math" panose="02040503050406030204" pitchFamily="18" charset="0"/>
                        <a:cs typeface="Times New Roman"/>
                      </a:rPr>
                      <m:t>𝜙</m:t>
                    </m:r>
                    <m:r>
                      <a:rPr lang="en-US" sz="3200" b="0" i="1" dirty="0" smtClean="0">
                        <a:latin typeface="Cambria Math" panose="02040503050406030204" pitchFamily="18" charset="0"/>
                        <a:cs typeface="Times New Roman"/>
                      </a:rPr>
                      <m:t>,</m:t>
                    </m:r>
                    <m:r>
                      <a:rPr lang="en-US" sz="3200" b="0" i="1" dirty="0" smtClean="0">
                        <a:latin typeface="Cambria Math" panose="02040503050406030204" pitchFamily="18" charset="0"/>
                        <a:cs typeface="Times New Roman"/>
                      </a:rPr>
                      <m:t>𝜃</m:t>
                    </m:r>
                    <m:r>
                      <a:rPr lang="en-US" sz="3200" b="0" i="1" dirty="0" smtClean="0">
                        <a:latin typeface="Cambria Math" panose="02040503050406030204" pitchFamily="18" charset="0"/>
                        <a:cs typeface="Times New Roman"/>
                      </a:rPr>
                      <m:t>)</m:t>
                    </m:r>
                  </m:oMath>
                </a14:m>
                <a:r>
                  <a:rPr lang="en-US" sz="3200" dirty="0" smtClean="0">
                    <a:latin typeface="Times New Roman"/>
                    <a:cs typeface="Times New Roman"/>
                  </a:rPr>
                  <a:t> with a corresponding flow direction </a:t>
                </a:r>
                <a14:m>
                  <m:oMath xmlns:m="http://schemas.openxmlformats.org/officeDocument/2006/math">
                    <m:sSub>
                      <m:sSubPr>
                        <m:ctrlPr>
                          <a:rPr lang="en-US" sz="3200" i="1" dirty="0" smtClean="0">
                            <a:latin typeface="Cambria Math" panose="02040503050406030204" pitchFamily="18" charset="0"/>
                            <a:cs typeface="Times New Roman"/>
                          </a:rPr>
                        </m:ctrlPr>
                      </m:sSubPr>
                      <m:e>
                        <m:acc>
                          <m:accPr>
                            <m:chr m:val="̂"/>
                            <m:ctrlPr>
                              <a:rPr lang="en-US" sz="3200" i="1" smtClean="0">
                                <a:latin typeface="Cambria Math" panose="02040503050406030204" pitchFamily="18" charset="0"/>
                                <a:cs typeface="Times New Roman"/>
                              </a:rPr>
                            </m:ctrlPr>
                          </m:accPr>
                          <m:e>
                            <m:r>
                              <a:rPr lang="en-US" sz="3200" b="0" i="1" smtClean="0">
                                <a:latin typeface="Cambria Math" panose="02040503050406030204" pitchFamily="18" charset="0"/>
                                <a:cs typeface="Times New Roman"/>
                              </a:rPr>
                              <m:t>𝑣</m:t>
                            </m:r>
                          </m:e>
                        </m:acc>
                      </m:e>
                      <m:sub>
                        <m:r>
                          <a:rPr lang="en-US" sz="3200" b="0" i="1" dirty="0" smtClean="0">
                            <a:latin typeface="Cambria Math" panose="02040503050406030204" pitchFamily="18" charset="0"/>
                            <a:cs typeface="Times New Roman"/>
                          </a:rPr>
                          <m:t>𝐼</m:t>
                        </m:r>
                      </m:sub>
                    </m:sSub>
                    <m:r>
                      <a:rPr lang="en-US" sz="3200" b="0" i="1" dirty="0" smtClean="0">
                        <a:latin typeface="Cambria Math" panose="02040503050406030204" pitchFamily="18" charset="0"/>
                        <a:cs typeface="Times New Roman"/>
                      </a:rPr>
                      <m:t>=−</m:t>
                    </m:r>
                    <m:sSub>
                      <m:sSubPr>
                        <m:ctrlPr>
                          <a:rPr lang="en-US" sz="3200" i="1" dirty="0" smtClean="0">
                            <a:latin typeface="Cambria Math" panose="02040503050406030204" pitchFamily="18" charset="0"/>
                            <a:cs typeface="Times New Roman"/>
                          </a:rPr>
                        </m:ctrlPr>
                      </m:sSubPr>
                      <m:e>
                        <m:acc>
                          <m:accPr>
                            <m:chr m:val="̂"/>
                            <m:ctrlPr>
                              <a:rPr lang="en-US" sz="3200" i="1" dirty="0" smtClean="0">
                                <a:latin typeface="Cambria Math" panose="02040503050406030204" pitchFamily="18" charset="0"/>
                                <a:cs typeface="Times New Roman"/>
                              </a:rPr>
                            </m:ctrlPr>
                          </m:accPr>
                          <m:e>
                            <m:r>
                              <a:rPr lang="en-US" sz="3200" b="0" i="1" dirty="0" smtClean="0">
                                <a:latin typeface="Cambria Math" panose="02040503050406030204" pitchFamily="18" charset="0"/>
                                <a:cs typeface="Times New Roman"/>
                              </a:rPr>
                              <m:t>𝑛</m:t>
                            </m:r>
                          </m:e>
                        </m:acc>
                      </m:e>
                      <m:sub>
                        <m:r>
                          <a:rPr lang="en-US" sz="3200" b="0" i="1" dirty="0" smtClean="0">
                            <a:latin typeface="Cambria Math" panose="02040503050406030204" pitchFamily="18" charset="0"/>
                            <a:cs typeface="Times New Roman"/>
                          </a:rPr>
                          <m:t>𝐼</m:t>
                        </m:r>
                      </m:sub>
                    </m:sSub>
                  </m:oMath>
                </a14:m>
                <a:endParaRPr lang="en-US" sz="3200" dirty="0" smtClean="0">
                  <a:latin typeface="Times New Roman"/>
                  <a:cs typeface="Times New Roman"/>
                </a:endParaRPr>
              </a:p>
              <a:p>
                <a:pPr marL="571500" indent="-571500">
                  <a:buFont typeface="Arial" panose="020B0604020202020204" pitchFamily="34" charset="0"/>
                  <a:buChar char="•"/>
                </a:pPr>
                <a:r>
                  <a:rPr lang="en-US" sz="3200" dirty="0" smtClean="0">
                    <a:latin typeface="Times New Roman"/>
                    <a:cs typeface="Times New Roman"/>
                  </a:rPr>
                  <a:t>Magnetic field in the instrument frame </a:t>
                </a:r>
                <a14:m>
                  <m:oMath xmlns:m="http://schemas.openxmlformats.org/officeDocument/2006/math">
                    <m:sSub>
                      <m:sSubPr>
                        <m:ctrlPr>
                          <a:rPr lang="en-US" sz="4000" i="1" dirty="0" smtClean="0">
                            <a:latin typeface="Cambria Math" panose="02040503050406030204" pitchFamily="18" charset="0"/>
                            <a:cs typeface="Times New Roman"/>
                          </a:rPr>
                        </m:ctrlPr>
                      </m:sSubPr>
                      <m:e>
                        <m:acc>
                          <m:accPr>
                            <m:chr m:val="⃗"/>
                            <m:ctrlPr>
                              <a:rPr lang="en-US" sz="3200" i="1" smtClean="0">
                                <a:latin typeface="Cambria Math" panose="02040503050406030204" pitchFamily="18" charset="0"/>
                                <a:cs typeface="Times New Roman"/>
                              </a:rPr>
                            </m:ctrlPr>
                          </m:accPr>
                          <m:e>
                            <m:r>
                              <a:rPr lang="en-US" sz="3200" b="0" i="1" smtClean="0">
                                <a:latin typeface="Cambria Math" panose="02040503050406030204" pitchFamily="18" charset="0"/>
                                <a:cs typeface="Times New Roman"/>
                              </a:rPr>
                              <m:t>𝐵</m:t>
                            </m:r>
                          </m:e>
                        </m:acc>
                      </m:e>
                      <m:sub>
                        <m:r>
                          <a:rPr lang="en-US" sz="4000" b="0" i="1" dirty="0" smtClean="0">
                            <a:latin typeface="Cambria Math" panose="02040503050406030204" pitchFamily="18" charset="0"/>
                            <a:cs typeface="Times New Roman"/>
                          </a:rPr>
                          <m:t>𝐷𝐵𝐶𝑆</m:t>
                        </m:r>
                      </m:sub>
                    </m:sSub>
                  </m:oMath>
                </a14:m>
                <a:r>
                  <a:rPr lang="en-US" sz="3200" dirty="0" smtClean="0">
                    <a:latin typeface="Times New Roman"/>
                    <a:cs typeface="Times New Roman"/>
                  </a:rPr>
                  <a:t> used to construct pitch angle distribution for each cell, </a:t>
                </a:r>
                <a14:m>
                  <m:oMath xmlns:m="http://schemas.openxmlformats.org/officeDocument/2006/math">
                    <m:sSub>
                      <m:sSubPr>
                        <m:ctrlPr>
                          <a:rPr lang="en-US" sz="3200" b="0" i="1" smtClean="0">
                            <a:latin typeface="Cambria Math" panose="02040503050406030204" pitchFamily="18" charset="0"/>
                            <a:cs typeface="Times New Roman"/>
                          </a:rPr>
                        </m:ctrlPr>
                      </m:sSubPr>
                      <m:e>
                        <m:r>
                          <a:rPr lang="en-US" sz="3200" b="0" i="1" smtClean="0">
                            <a:latin typeface="Cambria Math" panose="02040503050406030204" pitchFamily="18" charset="0"/>
                            <a:cs typeface="Times New Roman"/>
                          </a:rPr>
                          <m:t>𝛼</m:t>
                        </m:r>
                      </m:e>
                      <m:sub>
                        <m:r>
                          <a:rPr lang="en-US" sz="3200" b="0" i="1" smtClean="0">
                            <a:latin typeface="Cambria Math" panose="02040503050406030204" pitchFamily="18" charset="0"/>
                            <a:cs typeface="Times New Roman"/>
                          </a:rPr>
                          <m:t>𝐼</m:t>
                        </m:r>
                      </m:sub>
                    </m:sSub>
                    <m:r>
                      <a:rPr lang="en-US" sz="3200" b="0" i="0" smtClean="0">
                        <a:latin typeface="Cambria Math" panose="02040503050406030204" pitchFamily="18" charset="0"/>
                        <a:cs typeface="Times New Roman"/>
                      </a:rPr>
                      <m:t>=</m:t>
                    </m:r>
                    <m:sSup>
                      <m:sSupPr>
                        <m:ctrlPr>
                          <a:rPr lang="en-US" sz="3200" b="0" i="1" smtClean="0">
                            <a:latin typeface="Cambria Math" panose="02040503050406030204" pitchFamily="18" charset="0"/>
                            <a:cs typeface="Times New Roman"/>
                          </a:rPr>
                        </m:ctrlPr>
                      </m:sSupPr>
                      <m:e>
                        <m:r>
                          <m:rPr>
                            <m:sty m:val="p"/>
                          </m:rPr>
                          <a:rPr lang="en-US" sz="3200" b="0" i="0" smtClean="0">
                            <a:latin typeface="Cambria Math" panose="02040503050406030204" pitchFamily="18" charset="0"/>
                            <a:cs typeface="Times New Roman"/>
                          </a:rPr>
                          <m:t>cos</m:t>
                        </m:r>
                      </m:e>
                      <m:sup>
                        <m:r>
                          <a:rPr lang="en-US" sz="3200" b="0" i="0" smtClean="0">
                            <a:latin typeface="Cambria Math" panose="02040503050406030204" pitchFamily="18" charset="0"/>
                            <a:cs typeface="Times New Roman"/>
                          </a:rPr>
                          <m:t>−1</m:t>
                        </m:r>
                      </m:sup>
                    </m:sSup>
                    <m:d>
                      <m:dPr>
                        <m:ctrlPr>
                          <a:rPr lang="en-US" sz="3200" b="0" i="1" smtClean="0">
                            <a:latin typeface="Cambria Math" panose="02040503050406030204" pitchFamily="18" charset="0"/>
                            <a:cs typeface="Times New Roman"/>
                          </a:rPr>
                        </m:ctrlPr>
                      </m:dPr>
                      <m:e>
                        <m:sSub>
                          <m:sSubPr>
                            <m:ctrlPr>
                              <a:rPr lang="en-US" sz="3200" b="0" i="1" smtClean="0">
                                <a:latin typeface="Cambria Math" panose="02040503050406030204" pitchFamily="18" charset="0"/>
                                <a:cs typeface="Times New Roman"/>
                              </a:rPr>
                            </m:ctrlPr>
                          </m:sSubPr>
                          <m:e>
                            <m:acc>
                              <m:accPr>
                                <m:chr m:val="̂"/>
                                <m:ctrlPr>
                                  <a:rPr lang="en-US" sz="3200" b="0" i="1" smtClean="0">
                                    <a:latin typeface="Cambria Math" panose="02040503050406030204" pitchFamily="18" charset="0"/>
                                    <a:cs typeface="Times New Roman"/>
                                  </a:rPr>
                                </m:ctrlPr>
                              </m:accPr>
                              <m:e>
                                <m:r>
                                  <m:rPr>
                                    <m:sty m:val="p"/>
                                  </m:rPr>
                                  <a:rPr lang="en-US" sz="3200" b="0" i="0" smtClean="0">
                                    <a:latin typeface="Cambria Math" panose="02040503050406030204" pitchFamily="18" charset="0"/>
                                    <a:cs typeface="Times New Roman"/>
                                  </a:rPr>
                                  <m:t>v</m:t>
                                </m:r>
                              </m:e>
                            </m:acc>
                          </m:e>
                          <m:sub>
                            <m:r>
                              <m:rPr>
                                <m:sty m:val="p"/>
                              </m:rPr>
                              <a:rPr lang="en-US" sz="3200" b="0" i="0" smtClean="0">
                                <a:latin typeface="Cambria Math" panose="02040503050406030204" pitchFamily="18" charset="0"/>
                                <a:cs typeface="Times New Roman"/>
                              </a:rPr>
                              <m:t>I</m:t>
                            </m:r>
                          </m:sub>
                        </m:sSub>
                        <m:r>
                          <a:rPr lang="en-US" sz="3200" b="0" i="1" smtClean="0">
                            <a:latin typeface="Cambria Math" panose="02040503050406030204" pitchFamily="18" charset="0"/>
                            <a:cs typeface="Times New Roman"/>
                          </a:rPr>
                          <m:t>⋅</m:t>
                        </m:r>
                        <m:sSub>
                          <m:sSubPr>
                            <m:ctrlPr>
                              <a:rPr lang="en-US" sz="3200" b="0" i="1" smtClean="0">
                                <a:latin typeface="Cambria Math" panose="02040503050406030204" pitchFamily="18" charset="0"/>
                                <a:cs typeface="Times New Roman"/>
                              </a:rPr>
                            </m:ctrlPr>
                          </m:sSubPr>
                          <m:e>
                            <m:acc>
                              <m:accPr>
                                <m:chr m:val="⃗"/>
                                <m:ctrlPr>
                                  <a:rPr lang="en-US" sz="3200" b="0" i="1" smtClean="0">
                                    <a:latin typeface="Cambria Math" panose="02040503050406030204" pitchFamily="18" charset="0"/>
                                    <a:cs typeface="Times New Roman"/>
                                  </a:rPr>
                                </m:ctrlPr>
                              </m:accPr>
                              <m:e>
                                <m:r>
                                  <a:rPr lang="en-US" sz="3200" b="0" i="1" smtClean="0">
                                    <a:latin typeface="Cambria Math" panose="02040503050406030204" pitchFamily="18" charset="0"/>
                                    <a:cs typeface="Times New Roman"/>
                                  </a:rPr>
                                  <m:t>𝐵</m:t>
                                </m:r>
                              </m:e>
                            </m:acc>
                          </m:e>
                          <m:sub>
                            <m:r>
                              <a:rPr lang="en-US" sz="3200" b="0" i="1" smtClean="0">
                                <a:latin typeface="Cambria Math" panose="02040503050406030204" pitchFamily="18" charset="0"/>
                                <a:cs typeface="Times New Roman"/>
                              </a:rPr>
                              <m:t>𝐷𝐵𝐶𝑆</m:t>
                            </m:r>
                          </m:sub>
                        </m:sSub>
                      </m:e>
                    </m:d>
                  </m:oMath>
                </a14:m>
                <a:endParaRPr lang="en-US" sz="3200" dirty="0" smtClean="0">
                  <a:latin typeface="Times New Roman"/>
                  <a:cs typeface="Times New Roman"/>
                </a:endParaRPr>
              </a:p>
              <a:p>
                <a:pPr marL="571500" indent="-571500">
                  <a:buFont typeface="Arial" panose="020B0604020202020204" pitchFamily="34" charset="0"/>
                  <a:buChar char="•"/>
                </a:pPr>
                <a:r>
                  <a:rPr lang="en-US" sz="3200" dirty="0" smtClean="0">
                    <a:latin typeface="Times New Roman"/>
                    <a:cs typeface="Times New Roman"/>
                  </a:rPr>
                  <a:t>Considered error sources: a) Spacecraft potential, b) Instrument-generated photoelectrons, c) Poisson-noise/counting statistics</a:t>
                </a:r>
              </a:p>
            </p:txBody>
          </p:sp>
        </mc:Choice>
        <mc:Fallback xmlns="">
          <p:sp>
            <p:nvSpPr>
              <p:cNvPr id="95" name="TextBox 94"/>
              <p:cNvSpPr txBox="1">
                <a:spLocks noRot="1" noChangeAspect="1" noMove="1" noResize="1" noEditPoints="1" noAdjustHandles="1" noChangeArrowheads="1" noChangeShapeType="1" noTextEdit="1"/>
              </p:cNvSpPr>
              <p:nvPr/>
            </p:nvSpPr>
            <p:spPr>
              <a:xfrm>
                <a:off x="11178541" y="7995922"/>
                <a:ext cx="9476077" cy="17608162"/>
              </a:xfrm>
              <a:prstGeom prst="rect">
                <a:avLst/>
              </a:prstGeom>
              <a:blipFill rotWithShape="0">
                <a:blip r:embed="rId4"/>
                <a:stretch>
                  <a:fillRect/>
                </a:stretch>
              </a:blipFill>
              <a:ln w="63500">
                <a:solidFill>
                  <a:schemeClr val="tx1"/>
                </a:solidFill>
              </a:ln>
            </p:spPr>
            <p:txBody>
              <a:bodyPr/>
              <a:lstStyle/>
              <a:p>
                <a:r>
                  <a:rPr lang="en-US">
                    <a:noFill/>
                  </a:rPr>
                  <a:t> </a:t>
                </a:r>
              </a:p>
            </p:txBody>
          </p:sp>
        </mc:Fallback>
      </mc:AlternateContent>
      <p:sp>
        <p:nvSpPr>
          <p:cNvPr id="17" name="TextBox 16"/>
          <p:cNvSpPr txBox="1"/>
          <p:nvPr/>
        </p:nvSpPr>
        <p:spPr>
          <a:xfrm>
            <a:off x="554160" y="6502400"/>
            <a:ext cx="9993688" cy="25806400"/>
          </a:xfrm>
          <a:prstGeom prst="rect">
            <a:avLst/>
          </a:prstGeom>
          <a:solidFill>
            <a:schemeClr val="bg1">
              <a:alpha val="50000"/>
            </a:schemeClr>
          </a:solidFill>
          <a:ln w="63500">
            <a:noFill/>
          </a:ln>
        </p:spPr>
        <p:txBody>
          <a:bodyPr wrap="square" rtlCol="0">
            <a:noAutofit/>
          </a:bodyPr>
          <a:lstStyle/>
          <a:p>
            <a:pPr algn="ctr"/>
            <a:endParaRPr lang="en-US" sz="4800" b="1" dirty="0" smtClean="0">
              <a:latin typeface="Helvetica"/>
              <a:cs typeface="Helvetica"/>
            </a:endParaRP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6" name="TextBox 5"/>
          <p:cNvSpPr txBox="1"/>
          <p:nvPr/>
        </p:nvSpPr>
        <p:spPr>
          <a:xfrm>
            <a:off x="3505200" y="337630"/>
            <a:ext cx="37312644" cy="2554545"/>
          </a:xfrm>
          <a:prstGeom prst="rect">
            <a:avLst/>
          </a:prstGeom>
          <a:noFill/>
        </p:spPr>
        <p:txBody>
          <a:bodyPr wrap="square" rtlCol="0">
            <a:spAutoFit/>
          </a:bodyPr>
          <a:lstStyle/>
          <a:p>
            <a:pPr algn="ctr"/>
            <a:r>
              <a:rPr lang="en-US" sz="8000" dirty="0" smtClean="0">
                <a:ln>
                  <a:solidFill>
                    <a:schemeClr val="bg1"/>
                  </a:solidFill>
                </a:ln>
                <a:latin typeface="Helvetica"/>
              </a:rPr>
              <a:t>Differential Electron Flux Spectra Measured by the </a:t>
            </a:r>
            <a:r>
              <a:rPr lang="en-US" sz="8000" dirty="0" err="1" smtClean="0">
                <a:ln>
                  <a:solidFill>
                    <a:schemeClr val="bg1"/>
                  </a:solidFill>
                </a:ln>
                <a:latin typeface="Helvetica"/>
              </a:rPr>
              <a:t>Magnetospheric</a:t>
            </a:r>
            <a:r>
              <a:rPr lang="en-US" sz="8000" dirty="0" smtClean="0">
                <a:ln>
                  <a:solidFill>
                    <a:schemeClr val="bg1"/>
                  </a:solidFill>
                </a:ln>
                <a:latin typeface="Helvetica"/>
              </a:rPr>
              <a:t> </a:t>
            </a:r>
            <a:r>
              <a:rPr lang="en-US" sz="8000" dirty="0" err="1" smtClean="0">
                <a:ln>
                  <a:solidFill>
                    <a:schemeClr val="bg1"/>
                  </a:solidFill>
                </a:ln>
                <a:latin typeface="Helvetica"/>
              </a:rPr>
              <a:t>Multiscale</a:t>
            </a:r>
            <a:r>
              <a:rPr lang="en-US" sz="8000" dirty="0" smtClean="0">
                <a:ln>
                  <a:solidFill>
                    <a:schemeClr val="bg1"/>
                  </a:solidFill>
                </a:ln>
                <a:latin typeface="Helvetica"/>
              </a:rPr>
              <a:t> Mission Show Strong Field-aligned Electron Population of </a:t>
            </a:r>
            <a:r>
              <a:rPr lang="en-US" sz="8000" dirty="0" err="1" smtClean="0">
                <a:ln>
                  <a:solidFill>
                    <a:schemeClr val="bg1"/>
                  </a:solidFill>
                </a:ln>
                <a:latin typeface="Helvetica"/>
              </a:rPr>
              <a:t>Ionospheric</a:t>
            </a:r>
            <a:r>
              <a:rPr lang="en-US" sz="8000" dirty="0" smtClean="0">
                <a:ln>
                  <a:solidFill>
                    <a:schemeClr val="bg1"/>
                  </a:solidFill>
                </a:ln>
                <a:latin typeface="Helvetica"/>
              </a:rPr>
              <a:t> Origin </a:t>
            </a:r>
            <a:endParaRPr lang="en-US" sz="8000" dirty="0">
              <a:ln>
                <a:solidFill>
                  <a:schemeClr val="bg1"/>
                </a:solidFill>
              </a:ln>
              <a:latin typeface="Helvetica"/>
            </a:endParaRPr>
          </a:p>
        </p:txBody>
      </p:sp>
      <p:sp>
        <p:nvSpPr>
          <p:cNvPr id="5" name="TextBox 4"/>
          <p:cNvSpPr txBox="1"/>
          <p:nvPr/>
        </p:nvSpPr>
        <p:spPr>
          <a:xfrm>
            <a:off x="760278" y="6761238"/>
            <a:ext cx="9487819" cy="1015670"/>
          </a:xfrm>
          <a:prstGeom prst="rect">
            <a:avLst/>
          </a:prstGeom>
          <a:solidFill>
            <a:schemeClr val="bg1"/>
          </a:solidFill>
          <a:ln w="63500">
            <a:solidFill>
              <a:schemeClr val="tx1"/>
            </a:solidFill>
          </a:ln>
        </p:spPr>
        <p:txBody>
          <a:bodyPr wrap="square" rtlCol="0">
            <a:noAutofit/>
          </a:bodyPr>
          <a:lstStyle/>
          <a:p>
            <a:pPr algn="ctr"/>
            <a:r>
              <a:rPr lang="en-US" sz="4800" b="1" dirty="0" smtClean="0">
                <a:latin typeface="Helvetica"/>
                <a:cs typeface="Helvetica"/>
              </a:rPr>
              <a:t>Background</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12" name="TextBox 11"/>
          <p:cNvSpPr txBox="1"/>
          <p:nvPr/>
        </p:nvSpPr>
        <p:spPr>
          <a:xfrm>
            <a:off x="24234886" y="30022553"/>
            <a:ext cx="19037427" cy="2240527"/>
          </a:xfrm>
          <a:prstGeom prst="rect">
            <a:avLst/>
          </a:prstGeom>
          <a:solidFill>
            <a:schemeClr val="bg1">
              <a:alpha val="50000"/>
            </a:schemeClr>
          </a:solidFill>
          <a:ln w="63500">
            <a:solidFill>
              <a:schemeClr val="tx1"/>
            </a:solidFill>
          </a:ln>
        </p:spPr>
        <p:txBody>
          <a:bodyPr wrap="square" rtlCol="0" anchor="ctr">
            <a:noAutofit/>
          </a:bodyPr>
          <a:lstStyle/>
          <a:p>
            <a:r>
              <a:rPr lang="en-US" sz="3200" dirty="0" smtClean="0">
                <a:latin typeface="Times New Roman"/>
                <a:cs typeface="Times New Roman"/>
              </a:rPr>
              <a:t>The lead author would like to gratefully acknowledge the opportunity afforded by and the patience and support of George Khazanov, Barbara Giles, and Levon Avanov and the professionalism and dedication of the MMS Flight Dynamics, FIELDs, and (especially) Fast Plasma Investigation Teams.</a:t>
            </a:r>
            <a:endParaRPr lang="en-US" sz="3200" dirty="0">
              <a:latin typeface="Times New Roman"/>
              <a:cs typeface="Times New Roman"/>
            </a:endParaRPr>
          </a:p>
        </p:txBody>
      </p:sp>
      <p:sp>
        <p:nvSpPr>
          <p:cNvPr id="13" name="TextBox 12"/>
          <p:cNvSpPr txBox="1"/>
          <p:nvPr/>
        </p:nvSpPr>
        <p:spPr>
          <a:xfrm>
            <a:off x="11178541" y="6797373"/>
            <a:ext cx="32140946" cy="1015668"/>
          </a:xfrm>
          <a:prstGeom prst="rect">
            <a:avLst/>
          </a:prstGeom>
          <a:solidFill>
            <a:schemeClr val="bg1"/>
          </a:solidFill>
          <a:ln w="63500">
            <a:solidFill>
              <a:schemeClr val="tx1"/>
            </a:solidFill>
          </a:ln>
        </p:spPr>
        <p:txBody>
          <a:bodyPr wrap="square" rtlCol="0">
            <a:noAutofit/>
          </a:bodyPr>
          <a:lstStyle/>
          <a:p>
            <a:pPr algn="ctr"/>
            <a:r>
              <a:rPr lang="en-US" sz="4800" b="1" dirty="0" smtClean="0">
                <a:latin typeface="Helvetica"/>
                <a:cs typeface="Helvetica"/>
              </a:rPr>
              <a:t>Results</a:t>
            </a:r>
            <a:endParaRPr lang="en-US" dirty="0"/>
          </a:p>
        </p:txBody>
      </p:sp>
      <p:sp>
        <p:nvSpPr>
          <p:cNvPr id="32" name="TextBox 31"/>
          <p:cNvSpPr txBox="1"/>
          <p:nvPr/>
        </p:nvSpPr>
        <p:spPr>
          <a:xfrm>
            <a:off x="747370" y="7985166"/>
            <a:ext cx="9500727" cy="23765244"/>
          </a:xfrm>
          <a:prstGeom prst="rect">
            <a:avLst/>
          </a:prstGeom>
          <a:solidFill>
            <a:schemeClr val="bg1">
              <a:alpha val="50000"/>
            </a:schemeClr>
          </a:solidFill>
          <a:ln w="63500">
            <a:solidFill>
              <a:schemeClr val="tx1"/>
            </a:solidFill>
          </a:ln>
        </p:spPr>
        <p:txBody>
          <a:bodyPr wrap="square" rtlCol="0">
            <a:noAutofit/>
          </a:bodyPr>
          <a:lstStyle/>
          <a:p>
            <a:pPr algn="ctr"/>
            <a:r>
              <a:rPr lang="en-US" sz="4000" b="1" i="1" dirty="0" smtClean="0">
                <a:latin typeface="Times New Roman"/>
                <a:cs typeface="Times New Roman"/>
              </a:rPr>
              <a:t>Motivation and Context</a:t>
            </a:r>
          </a:p>
        </p:txBody>
      </p:sp>
      <mc:AlternateContent xmlns:mc="http://schemas.openxmlformats.org/markup-compatibility/2006" xmlns:a14="http://schemas.microsoft.com/office/drawing/2010/main">
        <mc:Choice Requires="a14">
          <p:sp>
            <p:nvSpPr>
              <p:cNvPr id="36" name="TextBox 35"/>
              <p:cNvSpPr txBox="1"/>
              <p:nvPr/>
            </p:nvSpPr>
            <p:spPr>
              <a:xfrm>
                <a:off x="866470" y="8620999"/>
                <a:ext cx="9151327" cy="23064459"/>
              </a:xfrm>
              <a:prstGeom prst="rect">
                <a:avLst/>
              </a:prstGeom>
              <a:noFill/>
            </p:spPr>
            <p:txBody>
              <a:bodyPr wrap="square" rtlCol="0">
                <a:noAutofit/>
              </a:bodyPr>
              <a:lstStyle/>
              <a:p>
                <a:r>
                  <a:rPr lang="en-US" sz="3200" dirty="0">
                    <a:solidFill>
                      <a:schemeClr val="accent3">
                        <a:lumMod val="50000"/>
                      </a:schemeClr>
                    </a:solidFill>
                    <a:latin typeface="Times New Roman"/>
                    <a:cs typeface="Times New Roman"/>
                  </a:rPr>
                  <a:t> </a:t>
                </a:r>
                <a:r>
                  <a:rPr lang="en-US" sz="3200" dirty="0" smtClean="0">
                    <a:solidFill>
                      <a:schemeClr val="accent3">
                        <a:lumMod val="50000"/>
                      </a:schemeClr>
                    </a:solidFill>
                    <a:latin typeface="Times New Roman"/>
                    <a:cs typeface="Times New Roman"/>
                  </a:rPr>
                  <a:t>   The </a:t>
                </a:r>
                <a:r>
                  <a:rPr lang="en-US" sz="3200" dirty="0" err="1" smtClean="0">
                    <a:solidFill>
                      <a:schemeClr val="accent3">
                        <a:lumMod val="50000"/>
                      </a:schemeClr>
                    </a:solidFill>
                    <a:latin typeface="Times New Roman"/>
                    <a:cs typeface="Times New Roman"/>
                  </a:rPr>
                  <a:t>Magnetospheric</a:t>
                </a:r>
                <a:r>
                  <a:rPr lang="en-US" sz="3200" dirty="0" smtClean="0">
                    <a:solidFill>
                      <a:schemeClr val="accent3">
                        <a:lumMod val="50000"/>
                      </a:schemeClr>
                    </a:solidFill>
                    <a:latin typeface="Times New Roman"/>
                    <a:cs typeface="Times New Roman"/>
                  </a:rPr>
                  <a:t> </a:t>
                </a:r>
                <a:r>
                  <a:rPr lang="en-US" sz="3200" dirty="0" err="1" smtClean="0">
                    <a:solidFill>
                      <a:schemeClr val="accent3">
                        <a:lumMod val="50000"/>
                      </a:schemeClr>
                    </a:solidFill>
                    <a:latin typeface="Times New Roman"/>
                    <a:cs typeface="Times New Roman"/>
                  </a:rPr>
                  <a:t>Multiscale</a:t>
                </a:r>
                <a:r>
                  <a:rPr lang="en-US" sz="3200" dirty="0" smtClean="0">
                    <a:solidFill>
                      <a:schemeClr val="accent3">
                        <a:lumMod val="50000"/>
                      </a:schemeClr>
                    </a:solidFill>
                    <a:latin typeface="Times New Roman"/>
                    <a:cs typeface="Times New Roman"/>
                  </a:rPr>
                  <a:t> (MMS) fleet, launched by NASA on Mar. 13</a:t>
                </a:r>
                <a:r>
                  <a:rPr lang="en-US" sz="3200" baseline="30000" dirty="0" smtClean="0">
                    <a:solidFill>
                      <a:schemeClr val="accent3">
                        <a:lumMod val="50000"/>
                      </a:schemeClr>
                    </a:solidFill>
                    <a:latin typeface="Times New Roman"/>
                    <a:cs typeface="Times New Roman"/>
                  </a:rPr>
                  <a:t>th</a:t>
                </a:r>
                <a:r>
                  <a:rPr lang="en-US" sz="3200" dirty="0" smtClean="0">
                    <a:solidFill>
                      <a:schemeClr val="accent3">
                        <a:lumMod val="50000"/>
                      </a:schemeClr>
                    </a:solidFill>
                    <a:latin typeface="Times New Roman"/>
                    <a:cs typeface="Times New Roman"/>
                  </a:rPr>
                  <a:t> 2015, is an elliptical, formation flying mission whose primary purpose is studying magnetic reconnection [1].  Fitted with an array of particle and field instruments, MMS spends between 12-14 hours each orbit in its science region-of-interest (</a:t>
                </a:r>
                <a:r>
                  <a:rPr lang="en-US" sz="3200" dirty="0" err="1" smtClean="0">
                    <a:solidFill>
                      <a:schemeClr val="accent3">
                        <a:lumMod val="50000"/>
                      </a:schemeClr>
                    </a:solidFill>
                    <a:latin typeface="Times New Roman"/>
                    <a:cs typeface="Times New Roman"/>
                  </a:rPr>
                  <a:t>sROI</a:t>
                </a:r>
                <a:r>
                  <a:rPr lang="en-US" sz="3200" dirty="0" smtClean="0">
                    <a:solidFill>
                      <a:schemeClr val="accent3">
                        <a:lumMod val="50000"/>
                      </a:schemeClr>
                    </a:solidFill>
                    <a:latin typeface="Times New Roman"/>
                    <a:cs typeface="Times New Roman"/>
                  </a:rPr>
                  <a:t> ~ </a:t>
                </a:r>
                <a14:m>
                  <m:oMath xmlns:m="http://schemas.openxmlformats.org/officeDocument/2006/math">
                    <m:r>
                      <a:rPr lang="en-US" sz="3200" b="0" i="1" smtClean="0">
                        <a:solidFill>
                          <a:schemeClr val="accent3">
                            <a:lumMod val="50000"/>
                          </a:schemeClr>
                        </a:solidFill>
                        <a:latin typeface="Cambria Math" panose="02040503050406030204" pitchFamily="18" charset="0"/>
                        <a:cs typeface="Times New Roman"/>
                      </a:rPr>
                      <m:t>≥9</m:t>
                    </m:r>
                    <m:sSub>
                      <m:sSubPr>
                        <m:ctrlPr>
                          <a:rPr lang="en-US" sz="3200" b="0" i="1" smtClean="0">
                            <a:solidFill>
                              <a:schemeClr val="accent3">
                                <a:lumMod val="50000"/>
                              </a:schemeClr>
                            </a:solidFill>
                            <a:latin typeface="Cambria Math" panose="02040503050406030204" pitchFamily="18" charset="0"/>
                            <a:cs typeface="Times New Roman"/>
                          </a:rPr>
                        </m:ctrlPr>
                      </m:sSubPr>
                      <m:e>
                        <m:r>
                          <a:rPr lang="en-US" sz="3200" b="0" i="1" smtClean="0">
                            <a:solidFill>
                              <a:schemeClr val="accent3">
                                <a:lumMod val="50000"/>
                              </a:schemeClr>
                            </a:solidFill>
                            <a:latin typeface="Cambria Math" panose="02040503050406030204" pitchFamily="18" charset="0"/>
                            <a:cs typeface="Times New Roman"/>
                          </a:rPr>
                          <m:t>𝑅</m:t>
                        </m:r>
                      </m:e>
                      <m:sub>
                        <m:r>
                          <a:rPr lang="en-US" sz="3200" b="0" i="1" smtClean="0">
                            <a:solidFill>
                              <a:schemeClr val="accent3">
                                <a:lumMod val="50000"/>
                              </a:schemeClr>
                            </a:solidFill>
                            <a:latin typeface="Cambria Math" panose="02040503050406030204" pitchFamily="18" charset="0"/>
                            <a:cs typeface="Times New Roman"/>
                          </a:rPr>
                          <m:t>𝑒</m:t>
                        </m:r>
                      </m:sub>
                    </m:sSub>
                  </m:oMath>
                </a14:m>
                <a:r>
                  <a:rPr lang="en-US" sz="3200" dirty="0" smtClean="0">
                    <a:solidFill>
                      <a:schemeClr val="accent3">
                        <a:lumMod val="50000"/>
                      </a:schemeClr>
                    </a:solidFill>
                    <a:latin typeface="Times New Roman"/>
                    <a:cs typeface="Times New Roman"/>
                  </a:rPr>
                  <a:t>).  When the fleet is in the </a:t>
                </a:r>
                <a:r>
                  <a:rPr lang="en-US" sz="3200" dirty="0" err="1" smtClean="0">
                    <a:solidFill>
                      <a:schemeClr val="accent3">
                        <a:lumMod val="50000"/>
                      </a:schemeClr>
                    </a:solidFill>
                    <a:latin typeface="Times New Roman"/>
                    <a:cs typeface="Times New Roman"/>
                  </a:rPr>
                  <a:t>sROI</a:t>
                </a:r>
                <a:r>
                  <a:rPr lang="en-US" sz="3200" dirty="0" smtClean="0">
                    <a:solidFill>
                      <a:schemeClr val="accent3">
                        <a:lumMod val="50000"/>
                      </a:schemeClr>
                    </a:solidFill>
                    <a:latin typeface="Times New Roman"/>
                    <a:cs typeface="Times New Roman"/>
                  </a:rPr>
                  <a:t> but away from the magnetopause, there are opportunities to observe/measure secondary electron fluxes of </a:t>
                </a:r>
                <a:r>
                  <a:rPr lang="en-US" sz="3200" dirty="0" err="1" smtClean="0">
                    <a:solidFill>
                      <a:schemeClr val="accent3">
                        <a:lumMod val="50000"/>
                      </a:schemeClr>
                    </a:solidFill>
                    <a:latin typeface="Times New Roman"/>
                    <a:cs typeface="Times New Roman"/>
                  </a:rPr>
                  <a:t>ionospheric</a:t>
                </a:r>
                <a:r>
                  <a:rPr lang="en-US" sz="3200" dirty="0" smtClean="0">
                    <a:solidFill>
                      <a:schemeClr val="accent3">
                        <a:lumMod val="50000"/>
                      </a:schemeClr>
                    </a:solidFill>
                    <a:latin typeface="Times New Roman"/>
                    <a:cs typeface="Times New Roman"/>
                  </a:rPr>
                  <a:t> origin generated by precipitating </a:t>
                </a:r>
                <a:r>
                  <a:rPr lang="en-US" sz="3200" dirty="0" err="1" smtClean="0">
                    <a:solidFill>
                      <a:schemeClr val="accent3">
                        <a:lumMod val="50000"/>
                      </a:schemeClr>
                    </a:solidFill>
                    <a:latin typeface="Times New Roman"/>
                    <a:cs typeface="Times New Roman"/>
                  </a:rPr>
                  <a:t>magnetospheric</a:t>
                </a:r>
                <a:r>
                  <a:rPr lang="en-US" sz="3200" dirty="0" smtClean="0">
                    <a:solidFill>
                      <a:schemeClr val="accent3">
                        <a:lumMod val="50000"/>
                      </a:schemeClr>
                    </a:solidFill>
                    <a:latin typeface="Times New Roman"/>
                    <a:cs typeface="Times New Roman"/>
                  </a:rPr>
                  <a:t> </a:t>
                </a:r>
                <a:r>
                  <a:rPr lang="en-US" sz="3200" dirty="0" err="1" smtClean="0">
                    <a:solidFill>
                      <a:schemeClr val="accent3">
                        <a:lumMod val="50000"/>
                      </a:schemeClr>
                    </a:solidFill>
                    <a:latin typeface="Times New Roman"/>
                    <a:cs typeface="Times New Roman"/>
                  </a:rPr>
                  <a:t>superthermal</a:t>
                </a:r>
                <a:r>
                  <a:rPr lang="en-US" sz="3200" dirty="0" smtClean="0">
                    <a:solidFill>
                      <a:schemeClr val="accent3">
                        <a:lumMod val="50000"/>
                      </a:schemeClr>
                    </a:solidFill>
                    <a:latin typeface="Times New Roman"/>
                    <a:cs typeface="Times New Roman"/>
                  </a:rPr>
                  <a:t> electrons </a:t>
                </a:r>
                <a:r>
                  <a:rPr lang="en-US" sz="3200" dirty="0">
                    <a:solidFill>
                      <a:schemeClr val="accent3">
                        <a:lumMod val="50000"/>
                      </a:schemeClr>
                    </a:solidFill>
                    <a:latin typeface="Times New Roman"/>
                    <a:cs typeface="Times New Roman"/>
                  </a:rPr>
                  <a:t>(SE) </a:t>
                </a:r>
                <a:r>
                  <a:rPr lang="en-US" sz="3200" dirty="0" smtClean="0">
                    <a:solidFill>
                      <a:schemeClr val="accent3">
                        <a:lumMod val="50000"/>
                      </a:schemeClr>
                    </a:solidFill>
                    <a:latin typeface="Times New Roman"/>
                    <a:cs typeface="Times New Roman"/>
                  </a:rPr>
                  <a:t>.</a:t>
                </a:r>
              </a:p>
              <a:p>
                <a:r>
                  <a:rPr lang="en-US" sz="3200" dirty="0">
                    <a:solidFill>
                      <a:schemeClr val="accent3">
                        <a:lumMod val="50000"/>
                      </a:schemeClr>
                    </a:solidFill>
                    <a:latin typeface="Times New Roman"/>
                    <a:cs typeface="Times New Roman"/>
                  </a:rPr>
                  <a:t> </a:t>
                </a:r>
                <a:r>
                  <a:rPr lang="en-US" sz="3200" dirty="0" smtClean="0">
                    <a:solidFill>
                      <a:schemeClr val="accent3">
                        <a:lumMod val="50000"/>
                      </a:schemeClr>
                    </a:solidFill>
                    <a:latin typeface="Times New Roman"/>
                    <a:cs typeface="Times New Roman"/>
                  </a:rPr>
                  <a:t>    Precipitating SEs are one of the main mechanisms contributing to </a:t>
                </a:r>
                <a:r>
                  <a:rPr lang="en-US" sz="3200" dirty="0" err="1" smtClean="0">
                    <a:solidFill>
                      <a:schemeClr val="accent3">
                        <a:lumMod val="50000"/>
                      </a:schemeClr>
                    </a:solidFill>
                    <a:latin typeface="Times New Roman"/>
                    <a:cs typeface="Times New Roman"/>
                  </a:rPr>
                  <a:t>ionospheric</a:t>
                </a:r>
                <a:r>
                  <a:rPr lang="en-US" sz="3200" dirty="0" smtClean="0">
                    <a:solidFill>
                      <a:schemeClr val="accent3">
                        <a:lumMod val="50000"/>
                      </a:schemeClr>
                    </a:solidFill>
                    <a:latin typeface="Times New Roman"/>
                    <a:cs typeface="Times New Roman"/>
                  </a:rPr>
                  <a:t> mass escape [2].  They form an additional source of ionization via impact and generally lead to heating and subsequent </a:t>
                </a:r>
                <a:r>
                  <a:rPr lang="en-US" sz="3200" dirty="0" err="1" smtClean="0">
                    <a:solidFill>
                      <a:schemeClr val="accent3">
                        <a:lumMod val="50000"/>
                      </a:schemeClr>
                    </a:solidFill>
                    <a:latin typeface="Times New Roman"/>
                    <a:cs typeface="Times New Roman"/>
                  </a:rPr>
                  <a:t>upflowing</a:t>
                </a:r>
                <a:r>
                  <a:rPr lang="en-US" sz="3200" dirty="0" smtClean="0">
                    <a:solidFill>
                      <a:schemeClr val="accent3">
                        <a:lumMod val="50000"/>
                      </a:schemeClr>
                    </a:solidFill>
                    <a:latin typeface="Times New Roman"/>
                    <a:cs typeface="Times New Roman"/>
                  </a:rPr>
                  <a:t>.</a:t>
                </a:r>
              </a:p>
              <a:p>
                <a:endParaRPr lang="en-US" sz="3200" dirty="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endParaRPr lang="en-US" sz="3200" dirty="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endParaRPr lang="en-US" sz="3200" dirty="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endParaRPr lang="en-US" sz="3200" dirty="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endParaRPr lang="en-US" sz="3200" dirty="0">
                  <a:solidFill>
                    <a:schemeClr val="accent3">
                      <a:lumMod val="50000"/>
                    </a:schemeClr>
                  </a:solidFill>
                  <a:latin typeface="Times New Roman"/>
                  <a:cs typeface="Times New Roman"/>
                </a:endParaRPr>
              </a:p>
              <a:p>
                <a:endParaRPr lang="en-US" sz="3200" dirty="0">
                  <a:solidFill>
                    <a:schemeClr val="accent3">
                      <a:lumMod val="50000"/>
                    </a:schemeClr>
                  </a:solidFill>
                  <a:latin typeface="Times New Roman"/>
                  <a:cs typeface="Times New Roman"/>
                </a:endParaRPr>
              </a:p>
              <a:p>
                <a:endParaRPr lang="en-US" sz="3200" dirty="0" smtClean="0">
                  <a:solidFill>
                    <a:schemeClr val="accent3">
                      <a:lumMod val="50000"/>
                    </a:schemeClr>
                  </a:solidFill>
                  <a:latin typeface="Times New Roman"/>
                  <a:cs typeface="Times New Roman"/>
                </a:endParaRPr>
              </a:p>
              <a:p>
                <a:r>
                  <a:rPr lang="en-US" sz="3200" dirty="0">
                    <a:solidFill>
                      <a:schemeClr val="accent3">
                        <a:lumMod val="50000"/>
                      </a:schemeClr>
                    </a:solidFill>
                    <a:latin typeface="Times New Roman"/>
                    <a:cs typeface="Times New Roman"/>
                  </a:rPr>
                  <a:t> </a:t>
                </a:r>
                <a:r>
                  <a:rPr lang="en-US" sz="3200" dirty="0" smtClean="0">
                    <a:solidFill>
                      <a:schemeClr val="accent3">
                        <a:lumMod val="50000"/>
                      </a:schemeClr>
                    </a:solidFill>
                    <a:latin typeface="Times New Roman"/>
                    <a:cs typeface="Times New Roman"/>
                  </a:rPr>
                  <a:t>    SE physics, as studied extensively in [3-4], identifies the importance of multiple reflections between the conjugate </a:t>
                </a:r>
                <a:r>
                  <a:rPr lang="en-US" sz="3200" dirty="0" err="1" smtClean="0">
                    <a:solidFill>
                      <a:schemeClr val="accent3">
                        <a:lumMod val="50000"/>
                      </a:schemeClr>
                    </a:solidFill>
                    <a:latin typeface="Times New Roman"/>
                    <a:cs typeface="Times New Roman"/>
                  </a:rPr>
                  <a:t>ionospheric</a:t>
                </a:r>
                <a:r>
                  <a:rPr lang="en-US" sz="3200" dirty="0" smtClean="0">
                    <a:solidFill>
                      <a:schemeClr val="accent3">
                        <a:lumMod val="50000"/>
                      </a:schemeClr>
                    </a:solidFill>
                    <a:latin typeface="Times New Roman"/>
                    <a:cs typeface="Times New Roman"/>
                  </a:rPr>
                  <a:t> footprints of closed field lines.  These </a:t>
                </a:r>
                <a:r>
                  <a:rPr lang="en-US" sz="3200" dirty="0" err="1" smtClean="0">
                    <a:solidFill>
                      <a:schemeClr val="accent3">
                        <a:lumMod val="50000"/>
                      </a:schemeClr>
                    </a:solidFill>
                    <a:latin typeface="Times New Roman"/>
                    <a:cs typeface="Times New Roman"/>
                  </a:rPr>
                  <a:t>counterstreaming</a:t>
                </a:r>
                <a:r>
                  <a:rPr lang="en-US" sz="3200" dirty="0" smtClean="0">
                    <a:solidFill>
                      <a:schemeClr val="accent3">
                        <a:lumMod val="50000"/>
                      </a:schemeClr>
                    </a:solidFill>
                    <a:latin typeface="Times New Roman"/>
                    <a:cs typeface="Times New Roman"/>
                  </a:rPr>
                  <a:t> fluxes interact with the replenished population and secondary fluxes leading to distinct spectra [3] </a:t>
                </a:r>
              </a:p>
              <a:p>
                <a:r>
                  <a:rPr lang="en-US" sz="3200" dirty="0">
                    <a:solidFill>
                      <a:schemeClr val="accent3">
                        <a:lumMod val="50000"/>
                      </a:schemeClr>
                    </a:solidFill>
                    <a:latin typeface="Times New Roman"/>
                    <a:cs typeface="Times New Roman"/>
                  </a:rPr>
                  <a:t> </a:t>
                </a:r>
                <a:r>
                  <a:rPr lang="en-US" sz="3200" dirty="0" smtClean="0">
                    <a:solidFill>
                      <a:schemeClr val="accent3">
                        <a:lumMod val="50000"/>
                      </a:schemeClr>
                    </a:solidFill>
                    <a:latin typeface="Times New Roman"/>
                    <a:cs typeface="Times New Roman"/>
                  </a:rPr>
                  <a:t>     </a:t>
                </a:r>
              </a:p>
              <a:p>
                <a:r>
                  <a:rPr lang="en-US" sz="3200" dirty="0">
                    <a:solidFill>
                      <a:schemeClr val="accent3">
                        <a:lumMod val="50000"/>
                      </a:schemeClr>
                    </a:solidFill>
                    <a:latin typeface="Times New Roman"/>
                    <a:cs typeface="Times New Roman"/>
                  </a:rPr>
                  <a:t> </a:t>
                </a:r>
                <a:r>
                  <a:rPr lang="en-US" sz="3200" dirty="0" smtClean="0">
                    <a:solidFill>
                      <a:schemeClr val="accent3">
                        <a:lumMod val="50000"/>
                      </a:schemeClr>
                    </a:solidFill>
                    <a:latin typeface="Times New Roman"/>
                    <a:cs typeface="Times New Roman"/>
                  </a:rPr>
                  <a:t>    </a:t>
                </a:r>
              </a:p>
              <a:p>
                <a:endParaRPr lang="en-US" sz="3200" dirty="0">
                  <a:solidFill>
                    <a:schemeClr val="accent3">
                      <a:lumMod val="50000"/>
                    </a:schemeClr>
                  </a:solidFill>
                  <a:latin typeface="Times New Roman"/>
                  <a:cs typeface="Times New Roman"/>
                </a:endParaRPr>
              </a:p>
            </p:txBody>
          </p:sp>
        </mc:Choice>
        <mc:Fallback xmlns="">
          <p:sp>
            <p:nvSpPr>
              <p:cNvPr id="36" name="TextBox 35"/>
              <p:cNvSpPr txBox="1">
                <a:spLocks noRot="1" noChangeAspect="1" noMove="1" noResize="1" noEditPoints="1" noAdjustHandles="1" noChangeArrowheads="1" noChangeShapeType="1" noTextEdit="1"/>
              </p:cNvSpPr>
              <p:nvPr/>
            </p:nvSpPr>
            <p:spPr>
              <a:xfrm>
                <a:off x="866470" y="8620999"/>
                <a:ext cx="9151327" cy="23064459"/>
              </a:xfrm>
              <a:prstGeom prst="rect">
                <a:avLst/>
              </a:prstGeom>
              <a:blipFill rotWithShape="0">
                <a:blip r:embed="rId5"/>
                <a:stretch>
                  <a:fillRect l="-1666" t="-370" r="-2065"/>
                </a:stretch>
              </a:blipFill>
            </p:spPr>
            <p:txBody>
              <a:bodyPr/>
              <a:lstStyle/>
              <a:p>
                <a:r>
                  <a:rPr lang="en-US">
                    <a:noFill/>
                  </a:rPr>
                  <a:t> </a:t>
                </a:r>
              </a:p>
            </p:txBody>
          </p:sp>
        </mc:Fallback>
      </mc:AlternateContent>
      <p:grpSp>
        <p:nvGrpSpPr>
          <p:cNvPr id="93" name="Group 92"/>
          <p:cNvGrpSpPr/>
          <p:nvPr/>
        </p:nvGrpSpPr>
        <p:grpSpPr>
          <a:xfrm>
            <a:off x="24272986" y="26581404"/>
            <a:ext cx="19353982" cy="3352417"/>
            <a:chOff x="20709146" y="28898036"/>
            <a:chExt cx="9876504" cy="3352417"/>
          </a:xfrm>
        </p:grpSpPr>
        <p:sp>
          <p:nvSpPr>
            <p:cNvPr id="53" name="TextBox 52"/>
            <p:cNvSpPr txBox="1"/>
            <p:nvPr/>
          </p:nvSpPr>
          <p:spPr>
            <a:xfrm>
              <a:off x="20709146" y="28898036"/>
              <a:ext cx="9651707" cy="2561681"/>
            </a:xfrm>
            <a:prstGeom prst="rect">
              <a:avLst/>
            </a:prstGeom>
            <a:solidFill>
              <a:schemeClr val="bg1">
                <a:alpha val="50000"/>
              </a:schemeClr>
            </a:solidFill>
            <a:ln w="63500">
              <a:solidFill>
                <a:schemeClr val="tx1"/>
              </a:solidFill>
            </a:ln>
          </p:spPr>
          <p:txBody>
            <a:bodyPr wrap="square" rtlCol="0">
              <a:noAutofit/>
            </a:bodyPr>
            <a:lstStyle/>
            <a:p>
              <a:endParaRPr lang="en-US" sz="3200" dirty="0">
                <a:latin typeface="Times New Roman"/>
                <a:cs typeface="Times New Roman"/>
              </a:endParaRPr>
            </a:p>
          </p:txBody>
        </p:sp>
        <p:sp>
          <p:nvSpPr>
            <p:cNvPr id="9" name="TextBox 8"/>
            <p:cNvSpPr txBox="1"/>
            <p:nvPr/>
          </p:nvSpPr>
          <p:spPr>
            <a:xfrm>
              <a:off x="21018351" y="29444933"/>
              <a:ext cx="9567299" cy="2805520"/>
            </a:xfrm>
            <a:prstGeom prst="rect">
              <a:avLst/>
            </a:prstGeom>
            <a:noFill/>
            <a:ln w="63500">
              <a:noFill/>
            </a:ln>
          </p:spPr>
          <p:txBody>
            <a:bodyPr wrap="square" rtlCol="0">
              <a:noAutofit/>
            </a:bodyPr>
            <a:lstStyle/>
            <a:p>
              <a:r>
                <a:rPr lang="en-US" sz="3200" dirty="0" smtClean="0">
                  <a:latin typeface="Times New Roman"/>
                  <a:cs typeface="Times New Roman"/>
                </a:rPr>
                <a:t>[1] </a:t>
              </a:r>
              <a:r>
                <a:rPr lang="en-US" sz="3200" i="1" dirty="0" smtClean="0">
                  <a:latin typeface="Times New Roman"/>
                  <a:cs typeface="Times New Roman"/>
                </a:rPr>
                <a:t>Fuselier et </a:t>
              </a:r>
              <a:r>
                <a:rPr lang="en-US" sz="3200" i="1" dirty="0">
                  <a:latin typeface="Times New Roman"/>
                  <a:cs typeface="Times New Roman"/>
                </a:rPr>
                <a:t>al.</a:t>
              </a:r>
              <a:r>
                <a:rPr lang="en-US" sz="3200" dirty="0">
                  <a:latin typeface="Times New Roman"/>
                  <a:cs typeface="Times New Roman"/>
                </a:rPr>
                <a:t> (2016), </a:t>
              </a:r>
              <a:r>
                <a:rPr lang="en-US" sz="3200" dirty="0" smtClean="0">
                  <a:latin typeface="Times New Roman"/>
                  <a:cs typeface="Times New Roman"/>
                </a:rPr>
                <a:t>Space Science Reviews 199</a:t>
              </a:r>
            </a:p>
            <a:p>
              <a:r>
                <a:rPr lang="en-US" sz="3200" dirty="0" smtClean="0">
                  <a:latin typeface="Times New Roman"/>
                  <a:cs typeface="Times New Roman"/>
                </a:rPr>
                <a:t>[2] </a:t>
              </a:r>
              <a:r>
                <a:rPr lang="en-US" sz="3200" i="1" dirty="0" smtClean="0">
                  <a:latin typeface="Times New Roman"/>
                  <a:cs typeface="Times New Roman"/>
                </a:rPr>
                <a:t>Moore et </a:t>
              </a:r>
              <a:r>
                <a:rPr lang="en-US" sz="3200" i="1" dirty="0">
                  <a:latin typeface="Times New Roman"/>
                  <a:cs typeface="Times New Roman"/>
                </a:rPr>
                <a:t>al.</a:t>
              </a:r>
              <a:r>
                <a:rPr lang="en-US" sz="3200" dirty="0">
                  <a:latin typeface="Times New Roman"/>
                  <a:cs typeface="Times New Roman"/>
                </a:rPr>
                <a:t> (</a:t>
              </a:r>
              <a:r>
                <a:rPr lang="en-US" sz="3200" dirty="0" smtClean="0">
                  <a:latin typeface="Times New Roman"/>
                  <a:cs typeface="Times New Roman"/>
                </a:rPr>
                <a:t>2010), J. </a:t>
              </a:r>
              <a:r>
                <a:rPr lang="en-US" sz="3200" dirty="0" err="1" smtClean="0">
                  <a:latin typeface="Times New Roman"/>
                  <a:cs typeface="Times New Roman"/>
                </a:rPr>
                <a:t>Geophys</a:t>
              </a:r>
              <a:r>
                <a:rPr lang="en-US" sz="3200" dirty="0" smtClean="0">
                  <a:latin typeface="Times New Roman"/>
                  <a:cs typeface="Times New Roman"/>
                </a:rPr>
                <a:t> Research 115.</a:t>
              </a:r>
              <a:endParaRPr lang="en-US" sz="3200" dirty="0">
                <a:latin typeface="Times New Roman"/>
                <a:cs typeface="Times New Roman"/>
              </a:endParaRPr>
            </a:p>
            <a:p>
              <a:r>
                <a:rPr lang="en-US" sz="3200" dirty="0" smtClean="0">
                  <a:latin typeface="Times New Roman"/>
                  <a:cs typeface="Times New Roman"/>
                </a:rPr>
                <a:t>[3] </a:t>
              </a:r>
              <a:r>
                <a:rPr lang="en-US" sz="3200" i="1" dirty="0" smtClean="0">
                  <a:latin typeface="Times New Roman"/>
                  <a:cs typeface="Times New Roman"/>
                </a:rPr>
                <a:t>Khazanov et </a:t>
              </a:r>
              <a:r>
                <a:rPr lang="en-US" sz="3200" i="1" dirty="0">
                  <a:latin typeface="Times New Roman"/>
                  <a:cs typeface="Times New Roman"/>
                </a:rPr>
                <a:t>al.</a:t>
              </a:r>
              <a:r>
                <a:rPr lang="en-US" sz="3200" dirty="0">
                  <a:latin typeface="Times New Roman"/>
                  <a:cs typeface="Times New Roman"/>
                </a:rPr>
                <a:t> (</a:t>
              </a:r>
              <a:r>
                <a:rPr lang="en-US" sz="3200" dirty="0" smtClean="0">
                  <a:latin typeface="Times New Roman"/>
                  <a:cs typeface="Times New Roman"/>
                </a:rPr>
                <a:t>2013</a:t>
              </a:r>
              <a:r>
                <a:rPr lang="en-US" sz="3200" dirty="0">
                  <a:latin typeface="Times New Roman"/>
                  <a:cs typeface="Times New Roman"/>
                </a:rPr>
                <a:t>), J. </a:t>
              </a:r>
              <a:r>
                <a:rPr lang="en-US" sz="3200" dirty="0" err="1">
                  <a:latin typeface="Times New Roman"/>
                  <a:cs typeface="Times New Roman"/>
                </a:rPr>
                <a:t>Geophys</a:t>
              </a:r>
              <a:r>
                <a:rPr lang="en-US" sz="3200" dirty="0">
                  <a:latin typeface="Times New Roman"/>
                  <a:cs typeface="Times New Roman"/>
                </a:rPr>
                <a:t> Research </a:t>
              </a:r>
              <a:r>
                <a:rPr lang="en-US" sz="3200" dirty="0" smtClean="0">
                  <a:latin typeface="Times New Roman"/>
                  <a:cs typeface="Times New Roman"/>
                </a:rPr>
                <a:t>119</a:t>
              </a:r>
            </a:p>
          </p:txBody>
        </p:sp>
      </p:grpSp>
      <p:sp>
        <p:nvSpPr>
          <p:cNvPr id="81" name="TextBox 80"/>
          <p:cNvSpPr txBox="1"/>
          <p:nvPr/>
        </p:nvSpPr>
        <p:spPr>
          <a:xfrm>
            <a:off x="40005044" y="5700242"/>
            <a:ext cx="3397126" cy="738664"/>
          </a:xfrm>
          <a:prstGeom prst="rect">
            <a:avLst/>
          </a:prstGeom>
          <a:noFill/>
        </p:spPr>
        <p:txBody>
          <a:bodyPr wrap="square" rtlCol="0">
            <a:spAutoFit/>
          </a:bodyPr>
          <a:lstStyle/>
          <a:p>
            <a:pPr algn="ctr"/>
            <a:r>
              <a:rPr lang="en-US" sz="4200" b="1" dirty="0" smtClean="0">
                <a:latin typeface="Helvetica"/>
                <a:cs typeface="Helvetica"/>
              </a:rPr>
              <a:t>SM21A-2445</a:t>
            </a:r>
            <a:endParaRPr lang="en-US" sz="4200" b="1" dirty="0">
              <a:latin typeface="Helvetica"/>
              <a:cs typeface="Helvetica"/>
            </a:endParaRPr>
          </a:p>
        </p:txBody>
      </p:sp>
      <p:pic>
        <p:nvPicPr>
          <p:cNvPr id="20" name="Picture 19" descr="NASA LOGO_1.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96" y="0"/>
            <a:ext cx="4055370" cy="3711855"/>
          </a:xfrm>
          <a:prstGeom prst="rect">
            <a:avLst/>
          </a:prstGeom>
        </p:spPr>
      </p:pic>
      <p:pic>
        <p:nvPicPr>
          <p:cNvPr id="3" name="Picture 2"/>
          <p:cNvPicPr>
            <a:picLocks noChangeAspect="1"/>
          </p:cNvPicPr>
          <p:nvPr/>
        </p:nvPicPr>
        <p:blipFill>
          <a:blip r:embed="rId7"/>
          <a:stretch>
            <a:fillRect/>
          </a:stretch>
        </p:blipFill>
        <p:spPr>
          <a:xfrm>
            <a:off x="40817844" y="179621"/>
            <a:ext cx="2965969" cy="2965969"/>
          </a:xfrm>
          <a:prstGeom prst="rect">
            <a:avLst/>
          </a:prstGeom>
        </p:spPr>
      </p:pic>
      <p:sp>
        <p:nvSpPr>
          <p:cNvPr id="78" name="TextBox 77"/>
          <p:cNvSpPr txBox="1"/>
          <p:nvPr/>
        </p:nvSpPr>
        <p:spPr>
          <a:xfrm>
            <a:off x="10718838" y="26021470"/>
            <a:ext cx="13254397" cy="6287330"/>
          </a:xfrm>
          <a:prstGeom prst="rect">
            <a:avLst/>
          </a:prstGeom>
          <a:solidFill>
            <a:schemeClr val="bg1">
              <a:alpha val="50000"/>
            </a:schemeClr>
          </a:solidFill>
          <a:ln w="63500">
            <a:solidFill>
              <a:schemeClr val="tx1"/>
            </a:solidFill>
          </a:ln>
        </p:spPr>
        <p:txBody>
          <a:bodyPr wrap="square" rtlCol="0">
            <a:noAutofit/>
          </a:bodyPr>
          <a:lstStyle/>
          <a:p>
            <a:endParaRPr lang="en-US" dirty="0" smtClean="0"/>
          </a:p>
          <a:p>
            <a:endParaRPr lang="en-US" dirty="0"/>
          </a:p>
          <a:p>
            <a:endParaRPr lang="en-US" dirty="0"/>
          </a:p>
        </p:txBody>
      </p:sp>
      <p:sp>
        <p:nvSpPr>
          <p:cNvPr id="80" name="TextBox 79"/>
          <p:cNvSpPr txBox="1"/>
          <p:nvPr/>
        </p:nvSpPr>
        <p:spPr>
          <a:xfrm>
            <a:off x="10718838" y="26021470"/>
            <a:ext cx="13254397" cy="1015669"/>
          </a:xfrm>
          <a:prstGeom prst="rect">
            <a:avLst/>
          </a:prstGeom>
          <a:solidFill>
            <a:schemeClr val="bg1"/>
          </a:solidFill>
          <a:ln w="63500">
            <a:solidFill>
              <a:schemeClr val="tx1"/>
            </a:solidFill>
          </a:ln>
        </p:spPr>
        <p:txBody>
          <a:bodyPr wrap="square" rtlCol="0">
            <a:noAutofit/>
          </a:bodyPr>
          <a:lstStyle/>
          <a:p>
            <a:pPr algn="ctr"/>
            <a:r>
              <a:rPr lang="en-US" sz="4800" b="1" dirty="0" smtClean="0">
                <a:latin typeface="Helvetica"/>
                <a:cs typeface="Helvetica"/>
              </a:rPr>
              <a:t>Conclusions &amp; Future Work</a:t>
            </a:r>
          </a:p>
        </p:txBody>
      </p:sp>
      <p:sp>
        <p:nvSpPr>
          <p:cNvPr id="84" name="TextBox 83"/>
          <p:cNvSpPr txBox="1"/>
          <p:nvPr/>
        </p:nvSpPr>
        <p:spPr>
          <a:xfrm>
            <a:off x="10873782" y="27224418"/>
            <a:ext cx="12973189" cy="4968268"/>
          </a:xfrm>
          <a:prstGeom prst="rect">
            <a:avLst/>
          </a:prstGeom>
          <a:noFill/>
        </p:spPr>
        <p:txBody>
          <a:bodyPr wrap="square" rtlCol="0">
            <a:noAutofit/>
          </a:bodyPr>
          <a:lstStyle/>
          <a:p>
            <a:pPr marL="457200" indent="-457200">
              <a:buFont typeface="Wingdings" charset="0"/>
              <a:buChar char="w"/>
            </a:pPr>
            <a:r>
              <a:rPr lang="en-US" sz="3200" b="1" dirty="0" smtClean="0">
                <a:solidFill>
                  <a:srgbClr val="0000FF"/>
                </a:solidFill>
                <a:latin typeface="Times New Roman"/>
                <a:cs typeface="Times New Roman"/>
              </a:rPr>
              <a:t>We present experimental observations of binned pitch angle distributions and excess secondary flux between sunlit and shadowed conjugate points for 3 survey cases distributed in the magnetosphere</a:t>
            </a:r>
          </a:p>
          <a:p>
            <a:pPr marL="457200" indent="-457200">
              <a:buFont typeface="Wingdings" charset="0"/>
              <a:buChar char="w"/>
            </a:pPr>
            <a:r>
              <a:rPr lang="en-US" sz="3200" dirty="0" smtClean="0">
                <a:latin typeface="Times New Roman"/>
                <a:cs typeface="Times New Roman"/>
              </a:rPr>
              <a:t>Each magnetic field configuration gives a unique signature that will inform the identification of the appropriate wave-particle interaction (e.g. ECH, Whistler Chorus, etc.) that scatters plasma sheet electrons into the precipitating population </a:t>
            </a:r>
          </a:p>
          <a:p>
            <a:pPr marL="457200" indent="-457200">
              <a:buFont typeface="Wingdings" charset="0"/>
              <a:buChar char="w"/>
            </a:pPr>
            <a:r>
              <a:rPr lang="en-US" sz="3200" dirty="0" smtClean="0">
                <a:latin typeface="Times New Roman"/>
                <a:cs typeface="Times New Roman"/>
              </a:rPr>
              <a:t>Improvements in correcting for instrument-generated photoelectrons is needed to improve knowledge of low-energy electron distributions in the counter-streaming fluxes</a:t>
            </a:r>
          </a:p>
          <a:p>
            <a:pPr marL="457200" indent="-457200">
              <a:buFont typeface="Wingdings" charset="0"/>
              <a:buChar char="w"/>
            </a:pPr>
            <a:endParaRPr lang="en-US" sz="3200" dirty="0" smtClean="0">
              <a:latin typeface="Times New Roman"/>
              <a:cs typeface="Times New Roman"/>
            </a:endParaRPr>
          </a:p>
          <a:p>
            <a:pPr marL="457200" indent="-457200">
              <a:buFont typeface="Wingdings" charset="0"/>
              <a:buChar char="w"/>
            </a:pPr>
            <a:endParaRPr lang="en-US" sz="3200" dirty="0" smtClean="0">
              <a:latin typeface="Times New Roman"/>
              <a:cs typeface="Times New Roman"/>
            </a:endParaRPr>
          </a:p>
        </p:txBody>
      </p:sp>
      <p:pic>
        <p:nvPicPr>
          <p:cNvPr id="58" name="Picture 57"/>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162874" y="16182132"/>
            <a:ext cx="8550582" cy="5542730"/>
          </a:xfrm>
          <a:prstGeom prst="rect">
            <a:avLst/>
          </a:prstGeom>
          <a:noFill/>
          <a:ln>
            <a:noFill/>
          </a:ln>
        </p:spPr>
      </p:pic>
      <p:pic>
        <p:nvPicPr>
          <p:cNvPr id="61" name="Picture 60"/>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194215" y="24948335"/>
            <a:ext cx="8550582" cy="6192429"/>
          </a:xfrm>
          <a:prstGeom prst="rect">
            <a:avLst/>
          </a:prstGeom>
          <a:noFill/>
          <a:ln>
            <a:noFill/>
          </a:ln>
        </p:spPr>
      </p:pic>
      <p:sp>
        <p:nvSpPr>
          <p:cNvPr id="1028" name="AutoShape 4" descr="data:image/png;base64,iVBORw0KGgoAAAANSUhEUgAAAYgAAAFACAYAAACm+Ov/AAAABHNCSVQICAgIfAhkiAAAAAlwSFlzAAALEgAACxIB0t1+/AAAIABJREFUeJzt3XmYVNW19/HvAkEUwRFRICAgKigJ4hAUh0ZEMc4mGiNoNMYkajS5ahKTyODlmuk1XjWJRiNXIhrnJM4iRlHEEQEZFERomcUJJ0hk6PX+sU9J03R3na6qU6eq+vd5nnq66lTVOevQTa3aZ++9trk7IiIidbVIOwARESlNShAiIlIvJQgREamXEoSIiNRLCUJEROqlBCEiIvVSghARkXopQYiISL22iPMiM9sfOBToBPwbmA1MdPdVCcYmIiIparQFYWbnmNk04OfAVsA84F3gEOBJM/urmXVNPkwRESm2bC2IrYGB7v7v+p40s35AL2BxoQMTEZF0mWoxiYhIfXLupDazkYUMRERESkvOLQgzW+zu6n8QEalQjfZBmNknDT1F6LQWEZEKla2T+iPgAHdfWfcJM1uSTEgiIlIKsvVB3AZ0a+C5vxU4FhERKSEaxSQiIvVq8igmMxudQBwiIlJichnmekLBoxARkZKTS4KwgkchIiIlp8l9EGbWwt1rEopHRERKRKwWhJl1ztxXchARaR6yJggz6wvcV4RYRESkhGQr9z0IuAs4szjhiIhIqWi0D8LMPgW+6u6vFy8kEREpBdkSxE1Ae+AM14w6EZFmpdFLTO7+fWAOcHtxwhERkVIRa5irmZ3l7rcVIR4RESkRWROEmRnQxd1VvVVEpBnJOsw16nt4tAixiIhICYlbamOamR2QaCQiIlJS4vZBzAV2BxYBqwn1mNzdv5xseCIikpa4CaLeRYPcfVHBIxIRkZIQ6xJTlAi+BBwR3V8T970iIlKe4rYgRgH7A3u6+x5m1gm4190HJh2giIikI24r4GTCQkGrAdx9OdAuqaBERCR9cRPE2mi4qwOYWdvkQqqfmY01s5VmNjPm608zszlmNsvMNBNcRKSJ4iaIe6K6TNuZ2XnAk8AtyYVVr1uBo+O80Mx2B34GHOTufYEfJxmYiEglir2inJkNAY4iDHGd4O4TkwysgRi6AQ9lhteaWQ/gT8BOhI7z89z9TTP7LTDP3f+v2DGKiFSKLeK8yMx+6+4/AybWsy1NNwPfd/cFZnYgcCMwGNgDwMyeI7SSrnT3CemFKSJSfuJeYhpSz7ZjChlIU0X9IAcD95rZdOAmoGP09BaEiX2HAWcAfzGz9qkEKiJSphptQZjZ+cAFQI86ncPtgClJBhZDC2CVu/ev57mlwIvR+tlvm9mbQC/g1WIGKCJSzrK1IP4GHA88GP3M3PZz9+GFCsLMWpjZNDN7MNtLoxvu/ilQbWbfqLWfTOmPfwKDom07EZLDwkLFKyLSHGRbMOhjd38buAJ4J5pF3R0YbmbbFTCOHwGNLmtqZn8Dngf2MLPFZnYOMAw418xmmNlswlwNov6GD8xsDvAv4DJ3X1XAeEVEKl7cmdQzCDOpdyOU/n4A2Nvdv5Z3AGZdCENYrwIucfcT8t2niIjkL24ndY27rwdOAf7g7j8Bdi1QDP8L/IRoEp6IiJSGWMNcgXVm9i3gLEIfBECrfA9uZscCK919hplVEfUv1PM6JQ8RkRy4e72fq3HEbUGcAxwEXOXu1WbWHRif60FrGQicYGYLgTuBQWZW79rX7l6xt1GjRqUeg85P56bzq7xbvmK1INz9deDiWo+rgd/me3B3/wXwCwAzOxy41N3Pyne/IiKSP63pICIi9YrbB5E4d38GeCbtONJQVVWVdgiJquTzq+RzA51fcxe7WF+azMzLIU4RkVJiZngROqnrO/DNub5XRERKX7ZaTDs09BSQ9yQ5EREpXdn6IN4DFrHp/ASPHu+cVFAiIpK+bAliITDY3RfXfcLMliQTkoiIlIJsfRDXAts38NzvChyLiIiUEI1iEhGpUEUfxaTRSyIizUMuw1z3L3gUIiJScnJJEO8WPIoS9dRTsGFD2lGIiKRDfRANcIcDDvgPLVtOZOutp9K5cwvGjDmb7t27FTUOEZFc5dsHEXdFub7uPivXg+QrjQRRXb2Iww67j6VLLyFM+1hNz56jmDjxIiUJESkLiXdSm9lg4IZcD1CuRowYx9KlP2DjHMG2LFhwJSNGjEsxKhGR4slWamMYcClwdHHCKR3LltUAbetsbcvy5TVphCMiUnTZZlLfCuzl7u8VI5hS0rlzC2A1myaJ1XTqpCU0RKR5yPZpNwoYa2ZbFSOYUjJmzNn07DmKkCQANtCjxyjGjDk7tZhERIopaye1mZ0JDHf31C4zpTWTurp6ESNGjGPZMmfq1IsZP/5zTjpp16LHISKSi2KNYhrs7v/K9SD5KoVSG1ddBcuXw5/+lGoYIiKxFSVBpK0UEsRbb8Ehh8CyZdCyZaqhiIjEUpRaTGY208x+YWY9cz1Qudt9d9h1V5g8Oe1IRESKI+6QnOOB9cA9ZvaKmV1mZl0TjKsknXoq3Htv2lGIiBRHky8xmVkvYAQwzN2LcrGlFC4xAcyfD4ceqstMIlIeilbu28y6mdlPgbuAvYCf5nrQctWrF+y4I7z6atqRiIgkL9tEOQDM7CWgFXAvcKq7L0w0qhJ2zDHw2GNw4IFpRyIikqy4LYiz3L2/u/+6OScHgKFD4fHH045CRCR5cRPER2Y21sweAzCzPmZ2boJxlaxDD4XXX4cPPkg7EhGRZMVNEOOACUCn6PGbwI+TCKjUbbklHH44PPFE2pGIiCQrboLYyd3vAWoA3H090GzXWjv6aCUIEal8cRPEajPbEXAAMxsAfJzvwc1sSzN7ycymm9ksMxuV7z6LYdAgeOaZtKMQEUlW3FpM/YE/APsAs4EOwDfcfWbeAZht7e5rzKwlMAW42N1frvOakpgHkeEOHTvC1KnQtdlNFxSRclGUeRDuPg04HDgY+D6wdyGSQ7TvNdHdLQnDbksnEzTALPRDqBUhIpUs9kQ5d1/v7nPcfba7rytUAGbWwsymA+8AE939lULtO0lVVTBpUtpRiIgkJ9ZEuSS5ew2wr5m1B/5pZn3c/fW6rxs9evQX96uqqqiqqipajPWpqoJrrkk1BBGRTUyaNIlJBfzmWlLlvs1sBLDa3a+ps72k+iAg9EN06ACvvQadO6cdjYjI5opV7rtVPdt2yvWgtfdhZttG97cChgBz891vMZjBgAHwwgtpRyIikoxGE4SZDTKzpcAKM3vCzHar9XQhZgLsCjxtZjOAl4AJ7v5oAfZbFAcdBC++mHYUIiLJyNaC+B1wtLvvBNwMTIzmQADk3GzJcPdZUY2nfu7+ZXe/Kt99FpNaECJSybIliNbuPgfA3e8DTgL+amYnUQbDUZN24IEwYwasXZt2JCIihZctQawzs10yD6JkMRgYDfRKMK6y0K5dWIp0xoy0IxERKbxsCeJyoGPtDe6+lDBp7jdJBVVOBgxQP4SIVKZGE4S7P+nur9XeZmb93f3jcusvSMpBB6kfQkQqU+yZ1LXcUvAoyphaECJSqXJJEHmPXqoke+wRFg/68MO0IxERKaxcEsSVBY+ijLVoAf36wbRpaUciIlJYTU4Q7v7PJAIpZ/37K0GISOXJmiDMbAsz+79iBFOuunZ9nxtumM2gQaMYPvxKqqsXpR2SiEjeGi3WZ2bbAPcCD7r7jUWLavM4Sq5YX0Z19SIOP/weliy5lJBvV9Oz5ygmTryI7t27pR2eiDRjSRfrmwQ8mmZyKHUjRoxjyZIL2PhP2ZYFC65kxIhxKUYlIpK/bAliW2BJMQIpV8uW1QBt62xty/LlNWmEIyJSMNkWDDoM+Ed0ieeBYgRUbjp3DpeVNk0Sq+nUKZcBYiIipSPrgkFm1g74m7sfX5yQ6o2hpPsghgz5AwsWXEVYVlt9ECJSGvLtg4i1opyZbeHu63M9SL5KOUFASBIXXvgYzzxzCieffCNjxpyt5CAiqStKgkhbqScICCW/t90W3n8f2tbtkhARSUGxlhw9zsymm9mHZvaJmX1qZp/ketBK1Lp1KLvx+utpRyIiUhhxe1KvBb4N7Oju7d29nbu3TzCusvTlL8OsWWlHISJSGHETxBJgdslf50lZ375KECJSObINc834KfComT0DfJ7Z6O7XJBJVmerbF554Iu0oREQKI26CuAr4DGgDtE4unPKmFoSIVJK4CaKTu++TaCQVoHPnMJpp5Uro2DH760VESlncPohHzeyoRCOpAGZqRYhI5YibIM4HHjezf2uYa+M0kklEKkWsS0zu3i7pQCpF377w0ktpRyEikr+4E+VONrNtaz3ezsxOSi6s8qVLTCJSKeLWYprh7v3qbJvu7vsmFtmmxyqbKRiffAK77hp+tmyZdjQi0pwVpdRGA6+LOwKqWWnfHjp0gAUL0o5ERCQ/cRPEVDO7xsx6RrdrgFfzPbiZdTGzp8xsjpnNMrOL891nKejTB954I+0oRETyEzdBXASsBe4G7gL+A1xYgOOvBy5x972Bg4ALzWyvAuw3Vb17K0GISPmLO4ppNXB5oQ/u7u8A70T3PzOzN4DOwNxCH6uYeveGyZPTjkJEJD8lsy6mme0G9APKfpCoLjGJSCUoiY5mM9sGuA/4kbt/Vt9rRo8e/cX9qqoqqqqqihJbLnr3hrlzwT3MrhYRKYZJkyYxadKkgu0v9RXlzGwL4GHgMXe/roHXlM0w14xddoGpU6FLl7QjEZHmqljDXOs78Mhc31vH/wGvN5QcylXv3lpdTkTKWz59EN/N9+BmNhAYBhwRLWk6zcyG5rvfUqCRTCJS7hrtg2ikIJ8BW+V7cHefAlTkfOM+fWD27LSjEBHJXbYWxEdAr2gd6tq3dsCKIsRXttSCEJFyly1B3AZ0a+C5vxU4loqiBCEi5S71UUxxlOMoJnfYbrtQk2mnndKORkSao6KPYjKz0bkerDkxUytCRMpbLqOYTih4FBVKM6pFpJzlkiA0NzgmtSBEpJzlkiD2K3gUFWrPPeHNN9OOQkQkN3GXHO2cue/uNcmFU1l69YL589OOQkQkN1kThJn1JRTSkybq0QMWL4Z169KORESk6RpNEGY2iLBA0JnFCaeybLkldO4M1dVpRyIi0nTZWhAPAqe6+1vFCKYS6TKTiJSrbAnib8AIM61qkKs99lBHtYiUp0YThLt/H5gD3F6ccCqPEoSIlKusndTu/j/AhCLEUpH22EOXmESkPMUa5urutyUdSKXq1UstCBEpT3HnQQw0s7bR/eFmdo2ZNVTlVWrp2hXeew/WrEk7EhGRpok7k/pGYI2ZfQW4FFhAKAUuWbRsGeZDLFiQdiQiIk0TN0Gsj+ptnwj80d3/BLRLLqzKostMIlKOGl1ytJZPzeznwHDgMDNrAbRKLqzKopFMIlKO4rYgvgl8Dpzr7u8AXYD/l1hUFUYjmUSkHGUrtWEA7v6Ou1/j7pOjx4szI5s0iS47XWISkXKUrQXxtJldZGZda280s9ZmdoSZ/RX4dnLhVQZdYhKRctTomtRm1gb4DjAM6A58BLQBWgJPADe4+/TEgyzDNalrc4f27WHJkrBOtYhIMeS7JnWjCaLOgVoBOwH/dvePcj1gLso9QQDstx/8+c9wwAFpRyIizUW+CSL2inLuvs7dVxQ7OVSK3XdXR7WIlJdclhyVHPTsqclyIlJelCCKRAlCRMpN3FpMbaPJcZjZHmZ2QtQnITEpQYhIuYnbgngWaGNmnQmjl84ExhUiADMba2YrzWxmIfZXqpQgRKTcxE0Q5u5rgFMIQ1tPBfYuUAy3AkcXaF8lq3NnWLVKVV1FpHzEThBmdhBhPsQj0baWhQjA3Z8DVhViX6WsRQvYbTdYuDDtSERE4ombIH4M/Bz4h7vPMbMewNPJhVWZdJlJRMpJrGqu7v4M8AxA1Fn9vrtfnGRglagcEsT8+fD663DIIbDjjmlHIyJpipUgzOxvwA+ADcArQHszu87di1bRdfTo0V/cr6qqoqqqqliHLpgePUq7JtO118KvfgX9+8N3vwvjx8PQoWlHJSJxTZo0iUmTJhVsf7FKbZjZDHfvZ2bDgP7A5cCr7v7lggRhthvwkLv3beD5si+1AfDww/CnP8Fjj6UdyeaeeCIkheefhy5dYMoUOPlkmDAB9t037ehEJBfFKrXRKpr3cBLwoLuvAwryiR21Tp4H9jCzxWZ2TiH2W4pK9RLT2rXwwx/CDTeE5AAwcCBcfTV85zuwfn268YlIOuImiJuAt4G2wLNm1g34pBABuPsZ7t7J3bd0967ufmsh9luKuneHxYthw4a0I9nUffeFYbjHHbfp9jPPhB12gLFj04lLRNIVK0G4+/Xu3tndv+bBImBQwrFVnDZtoEOHUPa7FFRXL2L48Cs5//wl1NTcRXX1ok2eN4MxY+A3v4F161IKUkRSE7fURsdoxvNj0eM+aKGgnJTKZabq6kUMGfIH7rjjJ3zyyZd49tnjGTLkD5sliYMPDp3rd9yRUqAikpq4l5jGAROATtHjNwlzI6SJSiVBjBgxjgULrgS2jra0ZcGCKxkxYtxmr73kktA/ISLNS9wEsZO73wPUALj7esKQV2miUkkQy5bVELqUamvL8uU1m7126FBYsQJmzChKaCJSIuImiNVmtiPRyCUzGwB8nFhUFaxHj9JIEJ07twBW19m6mk6dNv+TaNkSzj0X/vKXooQmIiUi7jyI/sAfgH2A2UAH4BvuXpQKrJUyDwLglVfge9+D6Ymv5N246upFHHTQs6xc+S3CfMnV9Ow5iokTL6J79271vB4OPDC0JLaINb1SRNJWzDWptwD2BAyYF82FKIpKShAffhiK9n38cRgllKYzzviUN9+cQvv2L9CpUwvGjDm73uSQceCBcNVVMGRI8WIUkdwVJUGY2YXAHZn1qM1se+Bb7l6UrstKShAA228fSm506JBuHL16wf33w5djzof//e9h7lxdahIpF8WaSX1eJjkAuPsq4LxcD9rc9eyZftnvpUvD+hT77BP/Pd/4BvzjH5oTIdJcxE0QLc02XhAxs5ZA62RCqnylMJLpxRfDHIcWTViVvFs32H13KGAtMBEpYXE/Hh4H7jazwWY2GLgz2iZNVF29iNmzn+OXv/wXw4dfudnEtGJ5+eXQp9BUxx8fig6KSOWL2wfRAvgecGS0aSJwi7sXZS5EpfRBZGYvL1hwFbAl2UYOJamqCn7xCzjqqKa9b8aMcKlp/vz0O9lFpHHF6qTe2d3frbNtT3efl+uBm6JSEsTw4Vdyxx2XsekEtdUMG3Y1t98+qmhxbNgA220HixaFYnxN4Q5f+hL861+w557JxCcihVGsTurJZnZarYNeCvwj14M2V02ZvZykN96AXXdtenKA0Go49lhdZhIpdTMLMEstboKoAs40s3vN7FlgDyCHK9jNW1NmLyfplVfggANyf/+xx8IjjxQunuYsU1F30KBRqfZJSWV55BEYPLgAO3L3WDfgQmApsBg4OO77CnELYZa/hQvf9p49L3X4zMPFmtXes+elvnDh20WN40c/cv/d73J//2efuW+zjfvHHxcupuZo87+Hz1L5e5DK8uc/u3fs6P7ii+7RZ2fOn71x+yCeBJYDFwNfAsYCz7r7ZQXIUXGO73HiLAfV1YsYMWIcjz46nH79XmDs2EOL3kF9xBFw+eVN76Cu7cgj4eKL4YQTChdXufv881BC5Y03wjDm6mp4//0w3+TjjzddKGrLLeHdd5fw/vu7sunS8J9zxBH3cP31Z7LbbtC27hVJkQbU1MBPfwoPPRRaELvvXrxO6pPc/Z+1Hm8B/Nzdx+R64KaopASR8f3vw1e+AhdcUNzjuocZ3LNnwy675L6f3/wGli+H668vXGzlpqYGpk6FBx4InfazZsEee0DfvuE/Z48e4d96u+1g2203rWH1n//AWWfdwvTp391sv9ttt5COHXt8MYigV69w22MP6N07/N106aJRZLLRmjUwfHgo5fP3v2/sX8w3QTRads3M9nL3ue7+TzPb0t0/h1Du28wm5npQCR8eacymXr48TI7r2DG//QwZEpYkbY4WLQrLsN56K7RrByeeCL/9Ley/f9O+8ffps4zp01dTd1TbsceO5/bbR1FTE1YfnD8/3N58E558Mgw1Xr8+JIp+/cLPAw6AvfZq2sRHqQwLF4ah5337wl13QetCTmFu7PoTMK2++/U9TvJGhfRB1HbPPe4nn1z84z76qPuRR+a/n/Xr3XfYwX3p0vz3VS5mzXI/7bRw3j/8oftrr+W3v3z6IFascH/8cfff/Mb99NPde/Rw324796OOch81Kjy3alV+8Unpe/hh9513dr/uOveams2fJ88+iGyFm62B+/U9liZIqwUxc2b84nyNadky9GU8+SR8u8IXn122LFzb/de/wup6Y8fCNtvkv9/u3bsxceJFjBhxNcuX10QVdeNNmtxll3A7+uiN21auDCVUXngBfvUrePVV6N49TIocNAgOPxx23DH/uCV9GzbAlVeGVuzf/w4DByZznEb7IMxsmrv3r3u/vsdJqsQ+iFWrQm2jYpf9HjYsdE4X4kP9ppvguedg/Pj891WKNmwIfSxXXQU/+AH8/Ofl1Wm8bl3oNH/66XB7/vnwxWTQoHA77LDQPyLl5e234ayzQp/WnXc2frk40U5qM3sXuIvQWvhmdJ/o8WnunueV7HgqMUFAKPs9fz7stFPxjrnPPuEDfd9989/XggVwyCGhX6PSOkyXLAmdfmZw882hg7jcrVsXOtUzCeOll8Lfw9FHh2Vl998/tAylNLnDbbfBZZeFFu0ll2T/fSWdIBr9nunuf831wE1RqQliv/3gxhtzK5qXi88/D98YP/ooDLMshB49wrC6vfcuzP5KwUMPwXe/Cz/+cfiPWKkfmv/5T2gBTpgQbsuWheHLRx8dbp07px2hZLzzDvzwh2E9ljvuCAMT4ijainJpqtQEceqp8PWvw+mnF+d4r70GZ5wBc+YUbp/f+x706RM+TMudO1xzTbjddx8cdFDaERXXsmXwxBMhWUycCJ06bWxdHHpo4b5USHw1NWGBriuuCOvCjx4NbdrEf3+iw1wlWcXuqH799cJ/0z/yyHDJqtwTxIYNYU7KCy+EW9euaUdUfJ07wznnhNuGDeFy1IQJMHJkmDdz2GEhWQwdGuZ5SLJmzgx9XwBPPRWGsRabRk2nqNgJ4o03wlj5Qho0CJ59trxXmVu/PnT6LVgAU6Y0z+RQV8uW8NWvhuTw/PMbO0anTQuJYvfdwyWPRx6B1bXKi6m2VP6WLw+XOIcMCf/mzz2XTnKAPFoQZtba3dcWMpjmpkcPuPvu4h3vjTfglFMKu88OHcJQyldeCSvUlZv168OEvw8/DH0PW22VdkSlaYcd4LTTws09zBp//PGwTvnpp8OAAXDggR8yfvw9LFmSKWm/mhdfTGe9k3L0ySfh3/OPfwwJYt689EeZxWpBmNkkM9ut1uMDgVcSiqnZKHYLYu7cUKqh0AYPDnMEyo17+I+4alUol6HkEI9ZmEvz05+GSx/Ll8NFF8G99y5kyZJL2TgzvC0LFlzJiBHjUoy29H34Yehb6Nkz1O+aNi3MzE87OUD8S0y/Bh43swvM7Crgz8A5hQjAzIaa2Vwze9PMflaIfZaLrl1hxQpYW4R22Pr18NZbyQzXPPLI8kwQI0eGVtX99zet40821a5dKNrYufNDbP6R0paHHz6bq64KE/dqirv0SUlbvDgUzezVKwyrfv75MIy1Wwk1tmIlCHefAPwAuA74DvA1d5+W78GjpUz/CBwN7A18y8wKfJW8dLVqFUaKLF6c/LGqq8PM2623Lvy+Dz00dGiurrvURQm7+eZQt+ahh8pr8lspa2i9k/79J/P++2FeyS67hEt6f/1r6NeoZPX1x7iHVtcpp4Q6WmvWhMQ5dmxIFCUnTj0OYAQwCzgI+D4wFzg2nxof0X4HAI/Venw58LN6XteE6iTl5Ygj3CdMSP44Dz7ofswxye3/kENC/Z9yMHlyqF8zf37akVSWOLWlqqvdb7zR/dRTw++ga1f3M890v+WW8Puor55QOapv7Zftt5/g3bqt9X32Cf8Gn36afBwkXIspY0fgQHf/N/CCmT0O3ALku65YZ2BJrcdLaWYr1RWrHyKJEUy1ZS4z1a4NVIreeSd0qo4bp6GahRanttRuu4Whmz/4QfjYnDcPnnkm/O2MHBlec9hhmU7v8C27HPuGrrhiHAsW/DeQabJvzapVg/jqV8fx6KPnlU3lgVgJwt1/XOfxImBIIhE1YPTo0V/cr6qqoqqqqpiHT0wxE0SSo4wGDw4LCJWydevgm98MHdPHHJN2NJWpe/du3H77qFivNQtfWvbaK6yP4h6GGk+eDC+/HK7Hv/FGGFhxwAEhYfTvH15fin1GK1aEYdJPPw33338xG5NDRis+/3xposlh0qRJTJo0qWD7i7tg0NPAZi909yPyOrjZAGC0uw+NHl8eduu/rfM6jxNnObr7brj33jBzN0kDBsDVV4faSUlYuzbUlKquLt2KoSNHhvpDjz2mdRPKxb//Hda/ePnlcHvttTDYolu3UEcqc9t99zDculgjf959Nwz1nTUrFEScMiWMRho4MPTJPfvsDTzyyLepu9bHsGFXx06ghVCsFeX2q/WwDfB1YL27/zTXA0f7bQnMAwYDK4CXgW+5+xt1XlexCeKVV8K3p2l5d/k3zD0UBnzrrWQLAx57bJiF+41vJHeMXL30UhhpM2MG7Lpr2tFIPtauDUUuZ8/eeMss8dqyZUgU3buHmeEdOsDOO4efHTpA+/ZhoMZWW4WfW24ZZo1nbuvXh8EWq1aF20cfhWSwaFG4LV4cWvzr1oXJa337hrpIAweGlk7mi0d19SKGDPkDCxZcSWZOSM+exZ8TklotJjN72d3z7i8ws6GE0VEtgLHu/pt6XlOxCeKDD8Jlpo8+Sq4i6ooVYdz6e+8ls/+Ma64J/3FvvDHZ48SVWf978eKWzJjxA379a+fCCzukHZYkxD18i6+uDrfly8Pf/Lvvhp/vvQeffhpaJWvWhNvxp8vZAAAWgklEQVTnn4ekUvu2zTahJbL99uHWoUMYkt6tW/i5225h9GG2/6+Zv7+N/TFnF33CYLFaEDvUetgC2A+43t33zPXATVHJCcI9/DFWV29cR7bQnnoqTMR59tlk9p/x2muh9TB/frLHiWPzb3Dr6dnzcs3qlWYl3wQR90rsq8DU6OcLwKXAubkeVDYyS76jOtPRl7S+fcMCSMWY15HNiBHjaiUHgC00q1ekieJOlOvu7j2in73c/Sh3fy7p4JqLpBPE3LnJDnHNaNEiLENaCrOqly2rYdMOQoC2LF+uqbwicTU6zNXMGi3t5u5/L2w4zVMxWhDHHpvc/msbPDisU31OQQqx5C7M6v0PYUxFxmo6ddLwJZG4ss2DOL6R5xxQgiiAHj3CULmkFKsFAWHC3MiRoW8lzclAl19+Dnfd9R82bHBgKzKjSMaMuSi9oETKTKMJwt1T/h7YPPToEQrGJeHTT8NwvWKtcdC9exhCmMTiRE1x551dOe64z9hmm981OKtXRBqX7RLTOHc/O7r/bS/SGtTNTZKXmObNC0XAijkxLFP+O60EsWAB3HQTvPbaNnTuXLxJSSKVJtvHRu2lsX+UZCDNWbduYT3gJFZlmzeveJeXMo48MvRDpOWSS+Cyy8JEKRHJXbYEUZmTD0pM69ahDPKSJdlf21Rz58KeRZmtstERR6S3DOnjj4fLW//1X8U/tkilydZJ3cXMrges1v0vuHuJl2crH5nLTD16FHa/8+bByScXdp/ZdOgQktLkySFZFMvatfCjH8G114YSCiKSn2wJ4ie17k9NMpDmLql+iDRaEADHHw8PPljcBHH99aFoW7GG9IpUupxrMRVTJZfayLjqqjDi6DebVaLK3YYNoa7Me++Fn8U0cyacdFLoMC7GcNcVK8JM7uefT2ZZVZFyVKxSG5KwJFoQixeH6q3FTg4QPqw3bAj9AcVw+eVw7rlKDiKFFHdFOUlYEgmimBPk6jIL5bUfeij54a4vvBBGTc2dm+xxRJqbrC0IM2tpZhoTkrAkEsS8een0P2SccAL885/JHqOmBi66CH77W2jXLtljiTQ3WROEu28AvlWEWJq1nXYKw0JXrSrcPtNsQQBUVcFbb23gpJOuY9CgUQwffiXV1YsKeoyxY8OIpWHDCrpbESH+JaYpZvZH4G5gdWajuye4Dlrzkin7XV0dFikphHnz4OtfL8y+crF06SLWrVvKAw+cD7QGVvPii4VbVev99+GKK2DChHTrPolUqrid1P2AvYH/Bn4f3a5OKqjmqtCXmdJuQYwYMY5PPulPSA4AbQu6JsMvfgGnnw79+hVkdyJSR6wWhLsPSjoQKWyC+Phj+OSTdMtNhDUZtqqztTBrMrz0Ejz8cChlLiLJiNWCMLOOZjbWzB6LHvcxM60oV2CFTBCZDupiFumrK6zJsLrO1vzXZFi/Hi64AH73O9h227x2JSKNiPs/dRwwAegUPX4T+HESATVnSSSINI0ZczY9e44C1kRbMmsynJ3Xfq++OvTTqGNaJFlxE8RO7n4PUAPg7uuBDYlF1UwVMkGk3f8A0L17NyZOvIhhw/4fO+88k/32m5x3B/WcOfD734fRS+qYFklW3ASx2sx2JKruamYDgI8Ti6qZ6tYtVHRdvz7/fZVCCwJCkrj99lE88MCX+fDDoXTpkntyWL8+LGX6P/8T/q1EJFlxE8QlwINATzObAtwGaO3GAmvTBnbeGZYuzX9fpdCCqG3AgFBIb+zY3Pfxy1/CDjvA975XuLhEpGGxi/WZ2RbAnoTS3/PcvWjV/ptDsb6Mww+HUaPyq4KaKdL3wQew9daFiy1fU6fCiSeG1k1T60M9+CD88IcwbVqYVCgi2RWlWJ+ZtQEuBsYAVwIXRtukwArRD/H226ElUkrJAWD//cNqc1dc0bT3zZkD3/0u3HWXkoNIMcW9xHQbYaLcH4A/RvfHJxVUc1aIBJHWGhBxXHMN3H03TJoU7/VLlsDXvgb/+79w8MGJhiYidcQttbGPu/ep9fhpMytSIefmpUePcDklH3PmJF9BNVc77gjjx4cZ0FOmQM+eDb923jwYOjQsH6ohrSLFF7cFMS0auQSAmX0VrTCXiL32yr9sdSknCAiXmcaMCf0tr75a/2vuvx8OOwxGjoQfa8aNSCoabUGY2SzC0NZWwPNmtjh6qiuQ18eYmX0DGA30Bg5Q4b9gr71g/vzQ0dyyZW77mDMHzj+/sHEV2nnnhdbE0KFw6qlwyilhhNKsWXDrrWGFuAceCKOfRCQdjY5iMrNGR5u7e861m81sT8LEu5uAyxpLEM1pFBOEMf5PPdX45ZeG1NSEdRFWrID27QsfW6GtXAl//nM4308+CSvCnXginHYabKHlrETyku8opkb/C9ZOAGa2PfClOu/JOUG4+7xov5oPW0fv3qEIXS4Joro6fDMvh+QA0LFjGNY7alTakYhIXbG+o5nZGOBsYAHRbOroZx6j9aUhvXuHtZyPO67p7y31/gcRKR9xG/GnAT3dfW1Tdm5mE4GOtTcREssv3f2hpuxr9OjRX9yvqqqiqqqqKW8vK717h3WWc6EEIdJ8TZo0iUlxx5DHEGsmtZndD5zv7u8W7Mgb9/00cKn6IDaaPBl+8hN48cWmv3f4cBg8ONQsEpHmLdE+iFp+DUw3s9nA55mN7n5CrgeuQ/0QtfTpE/og3JtesXTOHLj44mTiEpHmJW4LYg5htNEsopLfAO7+TM4HNjuJMDN7J+AjYIa7H9PAa5tVCwJCqYwZM6BTp+yvzdiwIYxgevfdptc6EpHKU6wWxBp3vz7Xg9TH3f8J/LOQ+6wkmZFMTUkQb70VRgUpOYhIIcSdST3ZzH5tZgeZWf/MLdHImrlMgmiK6dOhv34rIlIgcVsQ+0Y/a89r1TDXBO2zD8yc2bT3TJ8O++6b/XUiInHEShDuPijpQGRT++4Lt93WtPdMm6a6RSJSOHE7qUfWt93d/7vgEdV//GbXSf3ZZ6E/4eOP45WccIcOHUIto113TT4+ESl9RVkwCFhd67YBOAbYLdeDSnbbbANdusSv7Lp0aUgkSg4iUihxLzH9vvZjM7samJBIRPKFfv1Cv8I++2R/rfofRKTQ4rYg6toa6FLIQGRz++4bPvjjmDZNI5hEpLDirkk9y8xmRrc5wDzg2mRDk6YkiKlTYb/9ko1HRJqXuJ3UtdeFWA+sdPf1iUW1+fGbXSc1hLUS9toLPvyw8ZIbNTWhg3r2bPVBiMhGRZlJnc/CQJK7jh1h223D2sx77dXw6+bNC69TchCRQsq25OinbFz/IZOFPHpfa3fXml8JO+QQeO65xhPElCkwcGDxYhKR5qHRPgh3b+fu7aNbO2BX4CrgHeC6YgTY3GUSRGOefx4OPrg48YhI8xG3k3o7MxsNzATaAQe4+6VJBibBoYdmTxDPPacWhIgUXqMJwsx2MrNfA9MIndP7uvsV7v5BUaITevcOndQrVtT//Ntvh9nWceZKiIg0RbY+hEXAe8CtwBrgXKs1nMbdr0kuNAFo0QIOPxwmToSzztr8+QkTYMiQ8DoRkULK9rHy/wjJAcKlpbo3KYLjjoNHHqn/uQkT4OijixuPiDQPseZBpK25zoPIeOedcKnp3XehVauN2z/9NNRrWrgQdtwxvfhEpDQVq1ifpGiXXcI61Y89tun2Bx6Aww5TchCRZChBlInzzoO//GXTbePGwRlnpBKOiDQDusRUJtasgS5dNjBw4I189tl7tGnThRkzzmHRoi1o3Trt6ESkFCVaasPMLmnseY1iKp6VKxfRosVrPPzw+UBLYAMdOtzLsmUH0b17t2xvFxFpsmyXmOobuaRRTCkYMWIcH3wwmJAcAFry3nvHM2LEuBSjEpFK1mgLwt2vLFYg0rhly2qAtnW2tmX58po0whGRZiBWsT0zawOcC+wNtMlsd/fvJBSX1NG5cwvCiq+1k8RqOnXSOAMRSUbcT5fxwC7A0cAzhNXkPk0qKNncmDFn07PnKEKSAFhNz56jGDPm7NRiEpHKFnfBoOnuvq+ZzXT3L5tZK2Cyuw9IPkSNYsqorl7EiBHjWL68hk6dWjBmzNnqoBaRBuU7iilugnjZ3Q80s2eBCwjlvl929x65HrgplCBERJquKCvKATeb2fbACOBBYBtgZK4HFRGR0herD8Ldb3H3Ve7+jLv3cPed3f3P+RzYzH5nZm+Y2Qwzu9/M2uezv3I2adKktENIVCWfXyWfG+j8mrts60EMj35eUt8tz2M/Aezt7v2A+cDP89xf2ar0P9JKPr9KPjfQ+TV32S4xZcZU1jcpLq9OAXd/stbDF4Gv57M/EREprGwT5W6K7j7p7lNqP2dmhVzk8jvAXQXcn4iI5CnuKKZp7t4/27Z63jcR6Fh7E6Hl8Ut3fyh6zS+B/u7eYAvCzDSESUQkB0kW6zsIOBjoUKfPoT0biwI1FtiQLPs/G/gacESW/eR8giIikptsfRCtCUNat2DTfohPgG/kc2AzGwr8BDjM3T/PZ18iIlJ4cS8xdXP3RQU9sNl8QgL6INr0ortfUMhjiIhI7uJOlNvSzG4Gdqv9Hndv9NJQY9y9V67vFRGR5MUt1ncvMB24gnBZKHNLlJkNNbO5Zvammf0s6eMlzcy6mNlTZjbHzGaZ2cXR9u3N7Akzm2dmE8xs27RjzYeZtTCzaWb2YPS4Ys7PzLY1s3ujSZ5zzOyrlXJ+ZvZfZjbbzGaa2R1m1rrcz83MxprZSjObWWtbg+dkZj83s/nR7/eodKKOp4Fza3ACci7nFjdBrHf3G939ZXd/NXNr4vk0iZm1AP5IqCC7N/AtM9sryWMWwXrgEnffGzgIuDA6p8sJQ4n3BJ6i/CcN/gh4vdbjSjq/64BH3b038BVgLhVwfmbWCbiIMKLwy4QrBd+i/M/tVsJnSG31npOZ9QFOA3oDxwA3mFkpD5Cp79zqnYCc67nFTRAPmdkFZrarme2QucU9ixwdCMx390Xuvo4wT+LEhI+ZKHd/x91nRPc/A94glE4/Efhr9LK/AielE2H+zKwLYWTaLbU2V8T5Rd/GDnX3WwHcfb27f0yFnB9hZGJbM9sC2ApYRpmfm7s/B6yqs7mhczoBuCv6vb5N+IA9sBhx5qK+c3P3J909s4rYi4TPF8jx3OImiG8TLik9D7wa3abGfG+uOgNLaj1eGm2rCGa2G9CP8Evs6O4rISQRYOf0Isvb/xL+VmqPfqiU8+sOvG9mt0aX0G42s62pgPNz9+XA74HFhMTwcVTtoOzPrR47N3BOdT9zllHenznfAR6N7ud0bnGL9XWv51aUUt+VyMy2Ae4DfhS1JOoOJSvLiYFmdiywMmolNdZ8LcvzI1x26Q/8KZokuppwuaLsf39mth3hm3U3oBOhJTGMCji3GCrunKIJyOvc/c589hMrQZjZ1mZ2RTSSCTPrZWbH5XPgGJYBXWs97hJtK2tR8/0+YLy7PxBtXmlmHaPndwHeTSu+PA0ETjCzhcCdwBFmNh54p0LObymwxN0zref7CQmjEn5/RwIL3f1Dd98A/IMwSbYSzq2uhs5pGfClWq8ry8+cWhOQz6i1Oadzi3uJ6VZgLeEPJnOw/4n53ly9AuxuZt3MrDVwOmEtinL3f8Dr7n5drW0PAmdH978NPFD3TeXA3X/h7l2j1uXpwFPufibwEJVxfiuBJWa2R7RpMDCHyvj9LQYGmFmbqPNyMGGgQSWcm7Fpi7ahc3oQOD0avdUd2B14uVhB5miTc6s1AfmEOhOQczs3d896A6ZGP6fX2vZanPfmcwOGAvMIHSqXJ328IpzPQGADMIMwbHhadI47AE9G5/oEsF3asRbgXA8HHozuV8z5EUYuvRL9Dv8ObFsp5weMIgycmEnovG1V7ucG/A1YDnxOSILnANs3dE6EUT9vRf8OR6Udfw7nNh9YFH22TANuyOfc4s6kfp7wjWKKu/c3s57Ane5esj38IiKSn7gzqUcBjwNfMrM7CN+Ez04qKBERSV/WFkR0PbILsAYYQLje9aK7v598eCIikpa4l5hmuXvfIsQjIiIlIu4opmlmdkCikYiISEmJ24KYSxgWtYgwOcgA91CzRUREKlDs9SDq2+4FXiNCRERKR9xSG4sIs/COiO6viftekWIysw1RnaTp0c+fph1TRlQmfLdGnh9pZr+qs+0rZvZ6dH9iuZXblvIWt9TGKOBnbCz12wq4PamgRPKw2t37u/u+0c/f5btDM8u6/nqMffQBWniopNmQO4Fv1tl2OmFCFMBtwIX5xiISV9xWwMmEcrGr4YvKj+0afYdIOuotEmhm1WY22sxeNbPXMuUyojpjY83sxei546Pt3zazB8zsX8CTFtxgZq9Hi808YmanmNkgM/tHreMcaWZ/ryeEYdQqU2FmQ8zseTObamZ3m9nW7j4f+LDOgJDTCIkDQsmSb+XzjyPSFHETxFoPnRUOYGZtkwtJJC9b1bnEdGqt59519/2APwOXRdt+CfzL3QcARwBXm9lW0XP7Aqe4+yDgFKCru/cBziQs+IS7Pw3saWY7Ru85BxhbT1wDCWXyiV57BTDY3fePtl8ave4uoiRgZgOAD9x9QXSsj4DWZrZ9rv84Ik0Rdyb1PWZ2E7CdmZ1HqDP+l+TCEsnZGg+luOuT+ab/KqFVDHAUcLyZZZbQbc3GKsITPSwIBHAIYeld3H2lmT1da7/jgeFmNo4wmfTMeo69K/BedH8A0AeYEk1EbQW8ED13NzAFuIRwualuueb3COW46y6CI1JwjSYIM9vS3T9396vNbAjwCbAnMNLdJxYlQpHCyVS33MDGv30Dvh5d3vlC9O19dcz9jiNc/vkcuNc3ruhV2xqgTa1jPuHuw+q+yN2XRpfDqoCvE5JJbW2Af8eMSyQv2S4xvQBgZuPdfaK7/8TdL1NykBLW1DWEJwAXf/Fms34NvG4K8PWoL6IjUJV5wt1XEKpq/pJQGr8+bxDmEkFYRXBgVPQy0w/Sq9Zr7yKszLcg6u+rrSPwdvbTEslftktMrc3sDOBgMzul7pPuXl9nnEia2pjZNKLJnMDj7v4LGl41bAxwrZnNJHxhWkgYkFHX/YQ+ijmEpRtfBT6u9fwdwE7uPq+B4zwKDCKskfF+tKjLnWa2ZRTbFYRSzRAuZV0H/LD2DsxsP0IdtPpaKCIF1+hEOTM7hDD64jQ2X6zH3f07CcYmUlLMrK27rzazHYCXgIHu/m703B+Aae5ebwvCzNoAT0XvyWmJSzO7Fngg6hgXSVy2FsSu7n6+mU1395uLEpFI6XrYwtrNrYD/rpUcpgKfETqW6+Xu/4nmE3UmLF2ai1lKDlJM2VoQ06IFgqY1MjJEREQqULYEMZFwffQAYHLd5929vmu1IiJSAbIliNZAf8I47+/Wfd7dn0kuNBERSVPcaq4d3P29rC8UEZGKka0Fca27/9jMHqKeYYK6xCQiUrmyjWIaH/28OulARESktMS6xAThMhOALjWJiDQPWau5RiWS3wfmAW+a2XtmNjL50EREJE2NJggzu4RQpvgAd9/B3bcHvkqoI/NfxQhQRETSka2TejowxN3fr7O9A6Ea5b4JxyciIinJdompVd3kAF/0Q7RKJiQRESkF2RLE2hyfExGRMpftEtMG6l80xYA27q5WhIhIhYo9zFVERJqXrMNcRUSkeVKCEBGReilBiIhIvZQgRESkXkoQIiJSr/8PDNpx5oydk3kAAAAASUVORK5CYII="/>
          <p:cNvSpPr>
            <a:spLocks noChangeAspect="1" noChangeArrowheads="1"/>
          </p:cNvSpPr>
          <p:nvPr/>
        </p:nvSpPr>
        <p:spPr bwMode="auto">
          <a:xfrm>
            <a:off x="63500"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92" name="Picture 7"/>
          <p:cNvPicPr>
            <a:picLocks noChangeAspect="1" noChangeArrowheads="1"/>
          </p:cNvPicPr>
          <p:nvPr/>
        </p:nvPicPr>
        <p:blipFill>
          <a:blip r:embed="rId10"/>
          <a:srcRect l="17870" t="34459" r="3141" b="32664"/>
          <a:stretch>
            <a:fillRect/>
          </a:stretch>
        </p:blipFill>
        <p:spPr bwMode="auto">
          <a:xfrm>
            <a:off x="12533263" y="10295856"/>
            <a:ext cx="4762516" cy="3450615"/>
          </a:xfrm>
          <a:prstGeom prst="rect">
            <a:avLst/>
          </a:prstGeom>
          <a:noFill/>
          <a:ln w="9525">
            <a:noFill/>
            <a:miter lim="800000"/>
            <a:headEnd/>
            <a:tailEnd/>
          </a:ln>
          <a:effectLst/>
        </p:spPr>
      </p:pic>
      <p:pic>
        <p:nvPicPr>
          <p:cNvPr id="30" name="Picture 2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716600" y="17812323"/>
            <a:ext cx="4715361" cy="7510179"/>
          </a:xfrm>
          <a:prstGeom prst="rect">
            <a:avLst/>
          </a:prstGeom>
        </p:spPr>
      </p:pic>
      <p:grpSp>
        <p:nvGrpSpPr>
          <p:cNvPr id="4" name="Group 3"/>
          <p:cNvGrpSpPr/>
          <p:nvPr/>
        </p:nvGrpSpPr>
        <p:grpSpPr>
          <a:xfrm>
            <a:off x="21100165" y="8000321"/>
            <a:ext cx="22221020" cy="17580686"/>
            <a:chOff x="20268101" y="6390758"/>
            <a:chExt cx="22221020" cy="17580686"/>
          </a:xfrm>
        </p:grpSpPr>
        <p:sp>
          <p:nvSpPr>
            <p:cNvPr id="96" name="TextBox 95"/>
            <p:cNvSpPr txBox="1"/>
            <p:nvPr/>
          </p:nvSpPr>
          <p:spPr>
            <a:xfrm>
              <a:off x="20268101" y="6390758"/>
              <a:ext cx="22221020" cy="17580686"/>
            </a:xfrm>
            <a:prstGeom prst="rect">
              <a:avLst/>
            </a:prstGeom>
            <a:solidFill>
              <a:schemeClr val="bg1">
                <a:alpha val="50000"/>
              </a:schemeClr>
            </a:solidFill>
            <a:ln w="63500">
              <a:solidFill>
                <a:schemeClr val="tx1"/>
              </a:solidFill>
            </a:ln>
          </p:spPr>
          <p:txBody>
            <a:bodyPr wrap="square" rtlCol="0">
              <a:noAutofit/>
            </a:bodyPr>
            <a:lstStyle/>
            <a:p>
              <a:pPr algn="ctr"/>
              <a:endParaRPr lang="en-US" sz="4400" b="1" dirty="0" smtClean="0">
                <a:latin typeface="Times New Roman"/>
                <a:cs typeface="Times New Roman"/>
              </a:endParaRPr>
            </a:p>
          </p:txBody>
        </p:sp>
        <p:pic>
          <p:nvPicPr>
            <p:cNvPr id="11" name="Picture 10"/>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490400" y="8412480"/>
              <a:ext cx="4389120" cy="4389120"/>
            </a:xfrm>
            <a:prstGeom prst="rect">
              <a:avLst/>
            </a:prstGeom>
          </p:spPr>
        </p:pic>
        <p:pic>
          <p:nvPicPr>
            <p:cNvPr id="14" name="Picture 1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46400" y="8412480"/>
              <a:ext cx="4142540" cy="4389120"/>
            </a:xfrm>
            <a:prstGeom prst="rect">
              <a:avLst/>
            </a:prstGeom>
          </p:spPr>
        </p:pic>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2918400" y="18653760"/>
              <a:ext cx="4389120" cy="4389120"/>
            </a:xfrm>
            <a:prstGeom prst="rect">
              <a:avLst/>
            </a:prstGeom>
          </p:spPr>
        </p:pic>
        <p:pic>
          <p:nvPicPr>
            <p:cNvPr id="22" name="Picture 21"/>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2918400" y="13533120"/>
              <a:ext cx="4389120" cy="4389120"/>
            </a:xfrm>
            <a:prstGeom prst="rect">
              <a:avLst/>
            </a:prstGeom>
          </p:spPr>
        </p:pic>
        <p:pic>
          <p:nvPicPr>
            <p:cNvPr id="23" name="Picture 22"/>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2585680" y="18653760"/>
              <a:ext cx="5303123" cy="4389120"/>
            </a:xfrm>
            <a:prstGeom prst="rect">
              <a:avLst/>
            </a:prstGeom>
          </p:spPr>
        </p:pic>
        <p:pic>
          <p:nvPicPr>
            <p:cNvPr id="24" name="Picture 2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37490400" y="18653760"/>
              <a:ext cx="4389120" cy="4389120"/>
            </a:xfrm>
            <a:prstGeom prst="rect">
              <a:avLst/>
            </a:prstGeom>
          </p:spPr>
        </p:pic>
        <p:pic>
          <p:nvPicPr>
            <p:cNvPr id="25" name="Picture 24"/>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8346400" y="18653760"/>
              <a:ext cx="4080116" cy="4389120"/>
            </a:xfrm>
            <a:prstGeom prst="rect">
              <a:avLst/>
            </a:prstGeom>
          </p:spPr>
        </p:pic>
        <p:pic>
          <p:nvPicPr>
            <p:cNvPr id="26" name="Picture 25"/>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7490400" y="13533120"/>
              <a:ext cx="4389120" cy="4389120"/>
            </a:xfrm>
            <a:prstGeom prst="rect">
              <a:avLst/>
            </a:prstGeom>
          </p:spPr>
        </p:pic>
        <p:pic>
          <p:nvPicPr>
            <p:cNvPr id="28" name="Picture 27"/>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585680" y="13533120"/>
              <a:ext cx="5303123" cy="4389120"/>
            </a:xfrm>
            <a:prstGeom prst="rect">
              <a:avLst/>
            </a:prstGeom>
          </p:spPr>
        </p:pic>
        <p:pic>
          <p:nvPicPr>
            <p:cNvPr id="29" name="Picture 28"/>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8346400" y="13533120"/>
              <a:ext cx="4119020" cy="4389120"/>
            </a:xfrm>
            <a:prstGeom prst="rect">
              <a:avLst/>
            </a:prstGeom>
          </p:spPr>
        </p:pic>
        <p:sp>
          <p:nvSpPr>
            <p:cNvPr id="31" name="Rounded Rectangle 30"/>
            <p:cNvSpPr/>
            <p:nvPr/>
          </p:nvSpPr>
          <p:spPr>
            <a:xfrm rot="16200000">
              <a:off x="19284736" y="20250380"/>
              <a:ext cx="4542924" cy="958474"/>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r>
                <a:rPr lang="en-US" sz="5400" dirty="0"/>
                <a:t>Mar 02, 2016 </a:t>
              </a:r>
              <a:r>
                <a:rPr lang="en-US" sz="1200" dirty="0"/>
                <a:t>600</a:t>
              </a:r>
            </a:p>
          </p:txBody>
        </p:sp>
        <p:sp>
          <p:nvSpPr>
            <p:cNvPr id="70" name="Rounded Rectangle 69"/>
            <p:cNvSpPr/>
            <p:nvPr/>
          </p:nvSpPr>
          <p:spPr>
            <a:xfrm rot="16200000">
              <a:off x="19284736" y="15154391"/>
              <a:ext cx="4542924" cy="958474"/>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r>
                <a:rPr lang="en-US" sz="5400" dirty="0" smtClean="0"/>
                <a:t>Oct 26, 2015 </a:t>
              </a:r>
              <a:r>
                <a:rPr lang="en-US" sz="1200" dirty="0" smtClean="0"/>
                <a:t>0</a:t>
              </a:r>
              <a:endParaRPr lang="en-US" sz="1200" dirty="0"/>
            </a:p>
          </p:txBody>
        </p:sp>
        <p:sp>
          <p:nvSpPr>
            <p:cNvPr id="74" name="Rounded Rectangle 73"/>
            <p:cNvSpPr/>
            <p:nvPr/>
          </p:nvSpPr>
          <p:spPr>
            <a:xfrm rot="16200000">
              <a:off x="19284736" y="10058400"/>
              <a:ext cx="4542924" cy="958474"/>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r>
                <a:rPr lang="en-US" sz="5400" dirty="0" smtClean="0"/>
                <a:t>Aug 04, 2015 </a:t>
              </a:r>
              <a:r>
                <a:rPr lang="en-US" sz="1200" dirty="0" smtClean="0"/>
                <a:t>538</a:t>
              </a:r>
              <a:endParaRPr lang="en-US" sz="1200" dirty="0"/>
            </a:p>
          </p:txBody>
        </p:sp>
        <p:pic>
          <p:nvPicPr>
            <p:cNvPr id="33" name="Picture 32"/>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2585680" y="8412480"/>
              <a:ext cx="5305425" cy="4391025"/>
            </a:xfrm>
            <a:prstGeom prst="rect">
              <a:avLst/>
            </a:prstGeom>
          </p:spPr>
        </p:pic>
        <p:pic>
          <p:nvPicPr>
            <p:cNvPr id="34" name="Picture 33"/>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2918400" y="8412480"/>
              <a:ext cx="4389120" cy="4389120"/>
            </a:xfrm>
            <a:prstGeom prst="rect">
              <a:avLst/>
            </a:prstGeom>
          </p:spPr>
        </p:pic>
      </p:grpSp>
      <p:sp>
        <p:nvSpPr>
          <p:cNvPr id="2" name="Rectangle 1"/>
          <p:cNvSpPr/>
          <p:nvPr/>
        </p:nvSpPr>
        <p:spPr>
          <a:xfrm>
            <a:off x="11321758" y="17928635"/>
            <a:ext cx="4332048" cy="7478970"/>
          </a:xfrm>
          <a:prstGeom prst="rect">
            <a:avLst/>
          </a:prstGeom>
        </p:spPr>
        <p:txBody>
          <a:bodyPr wrap="square">
            <a:spAutoFit/>
          </a:bodyPr>
          <a:lstStyle/>
          <a:p>
            <a:pPr marL="571500" indent="-571500">
              <a:buFont typeface="Arial" panose="020B0604020202020204" pitchFamily="34" charset="0"/>
              <a:buChar char="•"/>
            </a:pPr>
            <a:r>
              <a:rPr lang="en-US" sz="3200" dirty="0" smtClean="0">
                <a:latin typeface="Times New Roman"/>
                <a:cs typeface="Times New Roman"/>
              </a:rPr>
              <a:t>Data analyzed during stable magnetic field conditions when the observatory sits in the magnetosphere on closed filed lines (columns 1 and 2)</a:t>
            </a:r>
          </a:p>
          <a:p>
            <a:pPr marL="571500" indent="-571500">
              <a:buFont typeface="Arial" panose="020B0604020202020204" pitchFamily="34" charset="0"/>
              <a:buChar char="•"/>
            </a:pPr>
            <a:r>
              <a:rPr lang="en-US" sz="3200" dirty="0" smtClean="0">
                <a:latin typeface="Times New Roman"/>
                <a:cs typeface="Times New Roman"/>
              </a:rPr>
              <a:t>Collecting data into discrete bins provides survey spectra (column 3) and excess spectra between sunlit and shadowed conjugate footprints (column 4). </a:t>
            </a:r>
            <a:endParaRPr lang="en-US" sz="3200" dirty="0">
              <a:latin typeface="Times New Roman"/>
              <a:cs typeface="Times New Roman"/>
            </a:endParaRPr>
          </a:p>
        </p:txBody>
      </p:sp>
      <p:sp>
        <p:nvSpPr>
          <p:cNvPr id="51" name="TextBox 50"/>
          <p:cNvSpPr txBox="1"/>
          <p:nvPr/>
        </p:nvSpPr>
        <p:spPr>
          <a:xfrm>
            <a:off x="34156637" y="27128301"/>
            <a:ext cx="18748064" cy="2805520"/>
          </a:xfrm>
          <a:prstGeom prst="rect">
            <a:avLst/>
          </a:prstGeom>
          <a:noFill/>
          <a:ln w="63500">
            <a:noFill/>
          </a:ln>
        </p:spPr>
        <p:txBody>
          <a:bodyPr wrap="square" rtlCol="0">
            <a:noAutofit/>
          </a:bodyPr>
          <a:lstStyle/>
          <a:p>
            <a:r>
              <a:rPr lang="en-US" sz="3200" dirty="0" smtClean="0">
                <a:latin typeface="Times New Roman"/>
                <a:cs typeface="Times New Roman"/>
              </a:rPr>
              <a:t>[</a:t>
            </a:r>
            <a:r>
              <a:rPr lang="en-US" sz="3200" dirty="0">
                <a:latin typeface="Times New Roman"/>
                <a:cs typeface="Times New Roman"/>
              </a:rPr>
              <a:t>4] </a:t>
            </a:r>
            <a:r>
              <a:rPr lang="en-US" sz="3200" i="1" dirty="0">
                <a:latin typeface="Times New Roman"/>
                <a:cs typeface="Times New Roman"/>
              </a:rPr>
              <a:t>Khazanov et al.</a:t>
            </a:r>
            <a:r>
              <a:rPr lang="en-US" sz="3200" dirty="0">
                <a:latin typeface="Times New Roman"/>
                <a:cs typeface="Times New Roman"/>
              </a:rPr>
              <a:t> (2015), J. </a:t>
            </a:r>
            <a:r>
              <a:rPr lang="en-US" sz="3200" dirty="0" err="1">
                <a:latin typeface="Times New Roman"/>
                <a:cs typeface="Times New Roman"/>
              </a:rPr>
              <a:t>Geophys</a:t>
            </a:r>
            <a:r>
              <a:rPr lang="en-US" sz="3200" dirty="0">
                <a:latin typeface="Times New Roman"/>
                <a:cs typeface="Times New Roman"/>
              </a:rPr>
              <a:t> Research 120</a:t>
            </a:r>
          </a:p>
          <a:p>
            <a:r>
              <a:rPr lang="en-US" sz="3200" dirty="0">
                <a:latin typeface="Times New Roman"/>
                <a:cs typeface="Times New Roman"/>
              </a:rPr>
              <a:t>[5]</a:t>
            </a:r>
            <a:r>
              <a:rPr lang="en-US" sz="3200" i="1" dirty="0">
                <a:latin typeface="Times New Roman"/>
                <a:cs typeface="Times New Roman"/>
              </a:rPr>
              <a:t> Pollock et al., (2016)</a:t>
            </a:r>
            <a:r>
              <a:rPr lang="en-US" sz="3200" dirty="0">
                <a:latin typeface="Times New Roman"/>
                <a:cs typeface="Times New Roman"/>
              </a:rPr>
              <a:t>, Space Sci. Rev., 199</a:t>
            </a:r>
          </a:p>
          <a:p>
            <a:endParaRPr lang="en-US" sz="3200" dirty="0" smtClean="0">
              <a:latin typeface="Times New Roman"/>
              <a:cs typeface="Times New Roman"/>
            </a:endParaRPr>
          </a:p>
        </p:txBody>
      </p:sp>
      <p:sp>
        <p:nvSpPr>
          <p:cNvPr id="56" name="Rounded Rectangle 55"/>
          <p:cNvSpPr/>
          <p:nvPr/>
        </p:nvSpPr>
        <p:spPr>
          <a:xfrm>
            <a:off x="33690904" y="8542053"/>
            <a:ext cx="4448680" cy="1167362"/>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000" dirty="0" smtClean="0"/>
              <a:t>Flux Spectrum by Pitch Angle</a:t>
            </a:r>
            <a:endParaRPr lang="en-US" sz="1000" dirty="0"/>
          </a:p>
        </p:txBody>
      </p:sp>
      <p:sp>
        <p:nvSpPr>
          <p:cNvPr id="59" name="Rounded Rectangle 58"/>
          <p:cNvSpPr/>
          <p:nvPr/>
        </p:nvSpPr>
        <p:spPr>
          <a:xfrm>
            <a:off x="28872324" y="8542053"/>
            <a:ext cx="4448680" cy="1167362"/>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000" dirty="0" smtClean="0"/>
              <a:t>GSM </a:t>
            </a:r>
            <a:r>
              <a:rPr lang="en-US" sz="4000" dirty="0" err="1" smtClean="0"/>
              <a:t>Fieldline</a:t>
            </a:r>
            <a:r>
              <a:rPr lang="en-US" sz="4000" dirty="0" smtClean="0"/>
              <a:t> </a:t>
            </a:r>
          </a:p>
          <a:p>
            <a:pPr algn="ctr"/>
            <a:r>
              <a:rPr lang="en-US" sz="4000" dirty="0" smtClean="0"/>
              <a:t>Trace</a:t>
            </a:r>
            <a:endParaRPr lang="en-US" sz="1000" dirty="0"/>
          </a:p>
        </p:txBody>
      </p:sp>
      <p:sp>
        <p:nvSpPr>
          <p:cNvPr id="60" name="Rounded Rectangle 59"/>
          <p:cNvSpPr/>
          <p:nvPr/>
        </p:nvSpPr>
        <p:spPr>
          <a:xfrm>
            <a:off x="23844965" y="8542053"/>
            <a:ext cx="4448680" cy="1167362"/>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000" dirty="0" smtClean="0"/>
              <a:t>Magnetic Field</a:t>
            </a:r>
            <a:endParaRPr lang="en-US" sz="1000" dirty="0"/>
          </a:p>
        </p:txBody>
      </p:sp>
      <p:sp>
        <p:nvSpPr>
          <p:cNvPr id="62" name="Rounded Rectangle 61"/>
          <p:cNvSpPr/>
          <p:nvPr/>
        </p:nvSpPr>
        <p:spPr>
          <a:xfrm>
            <a:off x="38423635" y="8542053"/>
            <a:ext cx="4448680" cy="1167362"/>
          </a:xfrm>
          <a:prstGeom prst="roundRect">
            <a:avLst/>
          </a:prstGeom>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4000" dirty="0" smtClean="0"/>
              <a:t>Excess Flux: </a:t>
            </a:r>
          </a:p>
          <a:p>
            <a:pPr algn="ctr"/>
            <a:r>
              <a:rPr lang="en-US" sz="4000" dirty="0" smtClean="0"/>
              <a:t>Sunlit - Shadowed</a:t>
            </a:r>
            <a:endParaRPr lang="en-US" sz="1000" dirty="0"/>
          </a:p>
        </p:txBody>
      </p:sp>
      <p:sp>
        <p:nvSpPr>
          <p:cNvPr id="52" name="TextBox 51"/>
          <p:cNvSpPr txBox="1"/>
          <p:nvPr/>
        </p:nvSpPr>
        <p:spPr>
          <a:xfrm>
            <a:off x="24272986" y="26003208"/>
            <a:ext cx="18913470" cy="1015669"/>
          </a:xfrm>
          <a:prstGeom prst="rect">
            <a:avLst/>
          </a:prstGeom>
          <a:solidFill>
            <a:schemeClr val="bg1"/>
          </a:solidFill>
          <a:ln w="63500">
            <a:solidFill>
              <a:schemeClr val="tx1"/>
            </a:solidFill>
          </a:ln>
        </p:spPr>
        <p:txBody>
          <a:bodyPr wrap="square" rtlCol="0">
            <a:noAutofit/>
          </a:bodyPr>
          <a:lstStyle/>
          <a:p>
            <a:pPr algn="ctr"/>
            <a:r>
              <a:rPr lang="en-US" sz="4800" b="1" dirty="0" smtClean="0">
                <a:latin typeface="Helvetica"/>
                <a:cs typeface="Helvetica"/>
              </a:rPr>
              <a:t>References</a:t>
            </a:r>
            <a:endParaRPr lang="en-US" sz="4800" b="1" dirty="0" smtClean="0">
              <a:latin typeface="Helvetica"/>
              <a:cs typeface="Helvetica"/>
            </a:endParaRPr>
          </a:p>
        </p:txBody>
      </p:sp>
      <p:sp>
        <p:nvSpPr>
          <p:cNvPr id="54" name="TextBox 53"/>
          <p:cNvSpPr txBox="1"/>
          <p:nvPr/>
        </p:nvSpPr>
        <p:spPr>
          <a:xfrm>
            <a:off x="24235983" y="29328815"/>
            <a:ext cx="19050844" cy="1015669"/>
          </a:xfrm>
          <a:prstGeom prst="rect">
            <a:avLst/>
          </a:prstGeom>
          <a:solidFill>
            <a:schemeClr val="bg1"/>
          </a:solidFill>
          <a:ln w="63500">
            <a:solidFill>
              <a:schemeClr val="tx1"/>
            </a:solidFill>
          </a:ln>
        </p:spPr>
        <p:txBody>
          <a:bodyPr wrap="square" rtlCol="0">
            <a:noAutofit/>
          </a:bodyPr>
          <a:lstStyle/>
          <a:p>
            <a:pPr algn="ctr"/>
            <a:r>
              <a:rPr lang="en-US" sz="4800" b="1" dirty="0" smtClean="0">
                <a:latin typeface="Helvetica"/>
                <a:cs typeface="Helvetica"/>
              </a:rPr>
              <a:t>Acknowledgements</a:t>
            </a:r>
            <a:endParaRPr lang="en-US" sz="4800" b="1" dirty="0" smtClean="0">
              <a:latin typeface="Helvetica"/>
              <a:cs typeface="Helvetica"/>
            </a:endParaRPr>
          </a:p>
        </p:txBody>
      </p:sp>
    </p:spTree>
    <p:extLst>
      <p:ext uri="{BB962C8B-B14F-4D97-AF65-F5344CB8AC3E}">
        <p14:creationId xmlns:p14="http://schemas.microsoft.com/office/powerpoint/2010/main" val="17446159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4645</TotalTime>
  <Words>559</Words>
  <Application>Microsoft Office PowerPoint</Application>
  <PresentationFormat>Custom</PresentationFormat>
  <Paragraphs>85</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Cambria Math</vt:lpstr>
      <vt:lpstr>Droid Sans Fallback</vt:lpstr>
      <vt:lpstr>Helvetica</vt:lpstr>
      <vt:lpstr>Times New Roman</vt:lpstr>
      <vt:lpstr>Wingdings</vt:lpstr>
      <vt:lpstr>Office Theme</vt:lpstr>
      <vt:lpstr>PowerPoint Presentation</vt:lpstr>
    </vt:vector>
  </TitlesOfParts>
  <Company>University of New Hampshire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Jason Shuster</dc:creator>
  <cp:lastModifiedBy>Schiff, Conrad (GSFC-5950)</cp:lastModifiedBy>
  <cp:revision>353</cp:revision>
  <cp:lastPrinted>2016-12-07T20:12:30Z</cp:lastPrinted>
  <dcterms:created xsi:type="dcterms:W3CDTF">2014-06-10T15:00:38Z</dcterms:created>
  <dcterms:modified xsi:type="dcterms:W3CDTF">2016-12-07T21:15:32Z</dcterms:modified>
</cp:coreProperties>
</file>

<file path=docProps/thumbnail.jpeg>
</file>